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88"/>
  </p:notesMasterIdLst>
  <p:sldIdLst>
    <p:sldId id="432" r:id="rId2"/>
    <p:sldId id="434" r:id="rId3"/>
    <p:sldId id="384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435" r:id="rId15"/>
    <p:sldId id="437" r:id="rId16"/>
    <p:sldId id="430" r:id="rId17"/>
    <p:sldId id="431" r:id="rId18"/>
    <p:sldId id="429" r:id="rId19"/>
    <p:sldId id="440" r:id="rId20"/>
    <p:sldId id="438" r:id="rId21"/>
    <p:sldId id="439" r:id="rId22"/>
    <p:sldId id="441" r:id="rId23"/>
    <p:sldId id="442" r:id="rId24"/>
    <p:sldId id="396" r:id="rId25"/>
    <p:sldId id="397" r:id="rId26"/>
    <p:sldId id="398" r:id="rId27"/>
    <p:sldId id="399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407" r:id="rId36"/>
    <p:sldId id="408" r:id="rId37"/>
    <p:sldId id="409" r:id="rId38"/>
    <p:sldId id="410" r:id="rId39"/>
    <p:sldId id="411" r:id="rId40"/>
    <p:sldId id="412" r:id="rId41"/>
    <p:sldId id="413" r:id="rId42"/>
    <p:sldId id="414" r:id="rId43"/>
    <p:sldId id="415" r:id="rId44"/>
    <p:sldId id="416" r:id="rId45"/>
    <p:sldId id="417" r:id="rId46"/>
    <p:sldId id="418" r:id="rId47"/>
    <p:sldId id="419" r:id="rId48"/>
    <p:sldId id="420" r:id="rId49"/>
    <p:sldId id="421" r:id="rId50"/>
    <p:sldId id="422" r:id="rId51"/>
    <p:sldId id="423" r:id="rId52"/>
    <p:sldId id="424" r:id="rId53"/>
    <p:sldId id="444" r:id="rId54"/>
    <p:sldId id="443" r:id="rId55"/>
    <p:sldId id="425" r:id="rId56"/>
    <p:sldId id="426" r:id="rId57"/>
    <p:sldId id="257" r:id="rId58"/>
    <p:sldId id="258" r:id="rId59"/>
    <p:sldId id="259" r:id="rId60"/>
    <p:sldId id="260" r:id="rId61"/>
    <p:sldId id="261" r:id="rId62"/>
    <p:sldId id="262" r:id="rId63"/>
    <p:sldId id="264" r:id="rId64"/>
    <p:sldId id="265" r:id="rId65"/>
    <p:sldId id="266" r:id="rId66"/>
    <p:sldId id="267" r:id="rId67"/>
    <p:sldId id="268" r:id="rId68"/>
    <p:sldId id="269" r:id="rId69"/>
    <p:sldId id="270" r:id="rId70"/>
    <p:sldId id="271" r:id="rId71"/>
    <p:sldId id="272" r:id="rId72"/>
    <p:sldId id="273" r:id="rId73"/>
    <p:sldId id="274" r:id="rId74"/>
    <p:sldId id="275" r:id="rId75"/>
    <p:sldId id="373" r:id="rId76"/>
    <p:sldId id="276" r:id="rId77"/>
    <p:sldId id="277" r:id="rId78"/>
    <p:sldId id="278" r:id="rId79"/>
    <p:sldId id="374" r:id="rId80"/>
    <p:sldId id="279" r:id="rId81"/>
    <p:sldId id="375" r:id="rId82"/>
    <p:sldId id="280" r:id="rId83"/>
    <p:sldId id="281" r:id="rId84"/>
    <p:sldId id="282" r:id="rId85"/>
    <p:sldId id="377" r:id="rId86"/>
    <p:sldId id="283" r:id="rId87"/>
    <p:sldId id="376" r:id="rId88"/>
    <p:sldId id="284" r:id="rId89"/>
    <p:sldId id="285" r:id="rId90"/>
    <p:sldId id="445" r:id="rId91"/>
    <p:sldId id="446" r:id="rId92"/>
    <p:sldId id="447" r:id="rId93"/>
    <p:sldId id="378" r:id="rId94"/>
    <p:sldId id="286" r:id="rId95"/>
    <p:sldId id="448" r:id="rId96"/>
    <p:sldId id="449" r:id="rId97"/>
    <p:sldId id="450" r:id="rId98"/>
    <p:sldId id="287" r:id="rId99"/>
    <p:sldId id="288" r:id="rId100"/>
    <p:sldId id="379" r:id="rId101"/>
    <p:sldId id="289" r:id="rId102"/>
    <p:sldId id="380" r:id="rId103"/>
    <p:sldId id="290" r:id="rId104"/>
    <p:sldId id="381" r:id="rId105"/>
    <p:sldId id="291" r:id="rId106"/>
    <p:sldId id="364" r:id="rId107"/>
    <p:sldId id="292" r:id="rId108"/>
    <p:sldId id="293" r:id="rId109"/>
    <p:sldId id="294" r:id="rId110"/>
    <p:sldId id="295" r:id="rId111"/>
    <p:sldId id="296" r:id="rId112"/>
    <p:sldId id="297" r:id="rId113"/>
    <p:sldId id="298" r:id="rId114"/>
    <p:sldId id="451" r:id="rId115"/>
    <p:sldId id="452" r:id="rId116"/>
    <p:sldId id="299" r:id="rId117"/>
    <p:sldId id="300" r:id="rId118"/>
    <p:sldId id="301" r:id="rId119"/>
    <p:sldId id="302" r:id="rId120"/>
    <p:sldId id="303" r:id="rId121"/>
    <p:sldId id="304" r:id="rId122"/>
    <p:sldId id="305" r:id="rId123"/>
    <p:sldId id="306" r:id="rId124"/>
    <p:sldId id="307" r:id="rId125"/>
    <p:sldId id="308" r:id="rId126"/>
    <p:sldId id="309" r:id="rId127"/>
    <p:sldId id="310" r:id="rId128"/>
    <p:sldId id="311" r:id="rId129"/>
    <p:sldId id="312" r:id="rId130"/>
    <p:sldId id="313" r:id="rId131"/>
    <p:sldId id="314" r:id="rId132"/>
    <p:sldId id="315" r:id="rId133"/>
    <p:sldId id="316" r:id="rId134"/>
    <p:sldId id="317" r:id="rId135"/>
    <p:sldId id="365" r:id="rId136"/>
    <p:sldId id="318" r:id="rId137"/>
    <p:sldId id="319" r:id="rId138"/>
    <p:sldId id="366" r:id="rId139"/>
    <p:sldId id="320" r:id="rId140"/>
    <p:sldId id="372" r:id="rId141"/>
    <p:sldId id="321" r:id="rId142"/>
    <p:sldId id="322" r:id="rId143"/>
    <p:sldId id="323" r:id="rId144"/>
    <p:sldId id="326" r:id="rId145"/>
    <p:sldId id="329" r:id="rId146"/>
    <p:sldId id="368" r:id="rId147"/>
    <p:sldId id="330" r:id="rId148"/>
    <p:sldId id="371" r:id="rId149"/>
    <p:sldId id="331" r:id="rId150"/>
    <p:sldId id="332" r:id="rId151"/>
    <p:sldId id="333" r:id="rId152"/>
    <p:sldId id="334" r:id="rId153"/>
    <p:sldId id="370" r:id="rId154"/>
    <p:sldId id="335" r:id="rId155"/>
    <p:sldId id="367" r:id="rId156"/>
    <p:sldId id="336" r:id="rId157"/>
    <p:sldId id="369" r:id="rId158"/>
    <p:sldId id="337" r:id="rId159"/>
    <p:sldId id="338" r:id="rId160"/>
    <p:sldId id="339" r:id="rId161"/>
    <p:sldId id="340" r:id="rId162"/>
    <p:sldId id="341" r:id="rId163"/>
    <p:sldId id="382" r:id="rId164"/>
    <p:sldId id="342" r:id="rId165"/>
    <p:sldId id="343" r:id="rId166"/>
    <p:sldId id="344" r:id="rId167"/>
    <p:sldId id="345" r:id="rId168"/>
    <p:sldId id="346" r:id="rId169"/>
    <p:sldId id="347" r:id="rId170"/>
    <p:sldId id="348" r:id="rId171"/>
    <p:sldId id="383" r:id="rId172"/>
    <p:sldId id="349" r:id="rId173"/>
    <p:sldId id="350" r:id="rId174"/>
    <p:sldId id="351" r:id="rId175"/>
    <p:sldId id="352" r:id="rId176"/>
    <p:sldId id="353" r:id="rId177"/>
    <p:sldId id="354" r:id="rId178"/>
    <p:sldId id="355" r:id="rId179"/>
    <p:sldId id="356" r:id="rId180"/>
    <p:sldId id="357" r:id="rId181"/>
    <p:sldId id="358" r:id="rId182"/>
    <p:sldId id="359" r:id="rId183"/>
    <p:sldId id="360" r:id="rId184"/>
    <p:sldId id="361" r:id="rId185"/>
    <p:sldId id="362" r:id="rId186"/>
    <p:sldId id="453" r:id="rId1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0D0CD-E4A4-45EF-9834-2A00B4E910D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33CD6-8EF3-487D-950E-6A65BDEA93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42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E52A2C7-5A9E-4B1B-93E0-75343CD174B1}" type="slidenum">
              <a:rPr lang="ru-RU" sz="1200" smtClean="0"/>
              <a:pPr/>
              <a:t>48</a:t>
            </a:fld>
            <a:endParaRPr lang="ru-RU" sz="12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Существует ряд заболеваний кожи которые на разных этапах своего развития могут появляться пузырями</a:t>
            </a:r>
          </a:p>
        </p:txBody>
      </p:sp>
      <p:sp>
        <p:nvSpPr>
          <p:cNvPr id="187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B735BE5-58E0-4E5F-9987-F23339F53B90}" type="slidenum">
              <a:rPr lang="ru-RU" sz="1200" smtClean="0">
                <a:cs typeface="Arial" charset="0"/>
              </a:rPr>
              <a:pPr/>
              <a:t>62</a:t>
            </a:fld>
            <a:endParaRPr lang="ru-RU" sz="12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Существуют 3 типа десмосом — точечные (лат. macula adherens), опоясывающие (лат. zonula adherens) и гемидесмосомы. Точечная десмосома представляет собой небольшую площадку (диаметром до 0,5 мкм), соединяющую мембраны двух соседних клеток. Количество точечных десмосом на одной клетке может достигать 2000.</a:t>
            </a:r>
          </a:p>
          <a:p>
            <a:endParaRPr lang="ru-RU" smtClean="0"/>
          </a:p>
        </p:txBody>
      </p:sp>
      <p:sp>
        <p:nvSpPr>
          <p:cNvPr id="1884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01B915B-0420-485E-9B01-1E1F32982F04}" type="slidenum">
              <a:rPr lang="ru-RU" sz="1200" smtClean="0">
                <a:cs typeface="Arial" charset="0"/>
              </a:rPr>
              <a:pPr/>
              <a:t>71</a:t>
            </a:fld>
            <a:endParaRPr lang="ru-RU" sz="12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Именно при этой форме никольский описал симптом, неуклонно продолжающийся рост вторичная </a:t>
            </a:r>
            <a:r>
              <a:rPr lang="en-US" smtClean="0"/>
              <a:t>‘</a:t>
            </a:r>
            <a:r>
              <a:rPr lang="ru-RU" smtClean="0"/>
              <a:t>эксфолиативная эритродермия.</a:t>
            </a:r>
          </a:p>
        </p:txBody>
      </p:sp>
      <p:sp>
        <p:nvSpPr>
          <p:cNvPr id="189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6D49CE0-DCF5-4509-8B64-2DF441DA0846}" type="slidenum">
              <a:rPr lang="ru-RU" sz="1200" smtClean="0">
                <a:cs typeface="Arial" charset="0"/>
              </a:rPr>
              <a:pPr/>
              <a:t>154</a:t>
            </a:fld>
            <a:endParaRPr lang="ru-RU" sz="1200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066800" y="1981200"/>
            <a:ext cx="7543800" cy="4114800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DD9AF-3E51-4E83-8E98-7E27458C1F7B}" type="datetime1">
              <a:rPr lang="ru-RU"/>
              <a:pPr>
                <a:defRPr/>
              </a:pPr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16964-265D-461B-A7E0-DE2AB36B5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071039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3886200"/>
            <a:ext cx="8352928" cy="1752600"/>
          </a:xfrm>
        </p:spPr>
        <p:txBody>
          <a:bodyPr>
            <a:normAutofit fontScale="92500" lnSpcReduction="20000"/>
          </a:bodyPr>
          <a:lstStyle/>
          <a:p>
            <a:endParaRPr lang="ru-RU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дерматовенерологии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ОрГМУ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16632"/>
            <a:ext cx="8820472" cy="367240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Аутоиммунные заболевания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кожи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поражением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слизистой оболочки полости рта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001713"/>
            <a:ext cx="8686800" cy="5627687"/>
          </a:xfrm>
        </p:spPr>
        <p:txBody>
          <a:bodyPr>
            <a:normAutofit lnSpcReduction="10000"/>
          </a:bodyPr>
          <a:lstStyle/>
          <a:p>
            <a:pPr marL="190500" indent="-190500" algn="l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Franklin Gothic Medium" pitchFamily="34" charset="0"/>
              </a:rPr>
              <a:t>-   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Чаще болеют люди молодого возраста 15 - 30 лет</a:t>
            </a:r>
          </a:p>
          <a:p>
            <a:pPr marL="190500" indent="-190500" algn="l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   Длительное,  хроническое течение</a:t>
            </a:r>
          </a:p>
          <a:p>
            <a:pPr marL="190500" indent="-190500" algn="l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   Локализация чаще на открытых, выступающих   участках кожи</a:t>
            </a:r>
          </a:p>
          <a:p>
            <a:pPr marL="190500" indent="-190500" algn="l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   Склонность к обострениям в  периоды активной инсоляции, под воздействием ветра, холода    и т.д.</a:t>
            </a:r>
          </a:p>
          <a:p>
            <a:pPr marL="190500" indent="-190500" algn="l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   Общее состояние нарушается мало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184525" y="422275"/>
            <a:ext cx="138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kumimoji="1" lang="ru-RU" sz="2400">
              <a:latin typeface="Times New Roman" pitchFamily="18" charset="0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914400" y="422275"/>
            <a:ext cx="7467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Общие признаки</a:t>
            </a:r>
          </a:p>
        </p:txBody>
      </p:sp>
    </p:spTree>
    <p:extLst>
      <p:ext uri="{BB962C8B-B14F-4D97-AF65-F5344CB8AC3E}">
        <p14:creationId xmlns:p14="http://schemas.microsoft.com/office/powerpoint/2010/main" val="2751563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84976" cy="640871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Пузыри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могут быть мелкими и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крупными,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50000"/>
              </a:lnSpc>
              <a:buClr>
                <a:schemeClr val="tx1"/>
              </a:buClr>
              <a:buNone/>
            </a:pP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покрышка у них чаще дряблая (при небольшой площади пузыря покрышка может выглядеть относительно напряжённой). </a:t>
            </a:r>
          </a:p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Пузыри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имеют тенденцию к периферическому росту, слиянию между собой. 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19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4664"/>
            <a:ext cx="6264901" cy="6152112"/>
          </a:xfrm>
        </p:spPr>
      </p:pic>
    </p:spTree>
    <p:extLst>
      <p:ext uri="{BB962C8B-B14F-4D97-AF65-F5344CB8AC3E}">
        <p14:creationId xmlns:p14="http://schemas.microsoft.com/office/powerpoint/2010/main" val="340573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8424936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 как они располагаются </a:t>
            </a: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интраэпителиально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покрышка их тонкая, легко вскрывается, образуя эрозии с красным длительно не </a:t>
            </a: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эпителизирующимся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дном, по периферии которых остаются белесоватые обрывки пузырной покрышки. </a:t>
            </a:r>
          </a:p>
        </p:txBody>
      </p:sp>
    </p:spTree>
    <p:extLst>
      <p:ext uri="{BB962C8B-B14F-4D97-AF65-F5344CB8AC3E}">
        <p14:creationId xmlns:p14="http://schemas.microsoft.com/office/powerpoint/2010/main" val="301681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Вульг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0"/>
            <a:ext cx="7704856" cy="6477733"/>
          </a:xfrm>
        </p:spPr>
      </p:pic>
    </p:spTree>
    <p:extLst>
      <p:ext uri="{BB962C8B-B14F-4D97-AF65-F5344CB8AC3E}">
        <p14:creationId xmlns:p14="http://schemas.microsoft.com/office/powerpoint/2010/main" val="10005976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0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Остроту процесса при вульгарной пузырчатке определяют не воспалительные явления, а развитие свежих пузырей и эрозий (</a:t>
            </a: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Машкиллейсон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А.Л., 1965). </a:t>
            </a:r>
          </a:p>
          <a:p>
            <a:pPr algn="ctr">
              <a:lnSpc>
                <a:spcPct val="150000"/>
              </a:lnSpc>
            </a:pP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136339"/>
            <a:ext cx="89289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ряде случаев при прогрессирующем течении заболевания </a:t>
            </a: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генерализованные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высыпания на коже отсутствуют, но вследствие активного периферического роста и появления свежих элементов сыпи в непосредственной близости от крупного пузыря наблюдают значительное увеличение размеров первичного очага поражения. </a:t>
            </a:r>
          </a:p>
        </p:txBody>
      </p:sp>
    </p:spTree>
    <p:extLst>
      <p:ext uri="{BB962C8B-B14F-4D97-AF65-F5344CB8AC3E}">
        <p14:creationId xmlns:p14="http://schemas.microsoft.com/office/powerpoint/2010/main" val="5206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D:\ULA\Юля работа\Учебный процесс\GEOTAR\db\GTMN0241\cimg\pictures\4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981"/>
            <a:ext cx="4572000" cy="673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Прямоугольник 4"/>
          <p:cNvSpPr>
            <a:spLocks noChangeArrowheads="1"/>
          </p:cNvSpPr>
          <p:nvPr/>
        </p:nvSpPr>
        <p:spPr bwMode="auto">
          <a:xfrm>
            <a:off x="0" y="0"/>
            <a:ext cx="4214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 rot="562511">
            <a:off x="5267325" y="2568575"/>
            <a:ext cx="719138" cy="2809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5199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других случаях при генерализации высыпаний мелкие множественные напряжённые или вялые пузыри могут располагаться не только на коже туловища, но и на конечностях, на стопах. Эрозии постепенно увеличиваются в размерах, покрываются корками. Площадь поражений неуклонно увеличивается, особенно в местах давления и трения (спина, поясница, складки).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4312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Прямоугольник 1"/>
          <p:cNvSpPr>
            <a:spLocks noChangeArrowheads="1"/>
          </p:cNvSpPr>
          <p:nvPr/>
        </p:nvSpPr>
        <p:spPr bwMode="auto">
          <a:xfrm>
            <a:off x="0" y="76200"/>
            <a:ext cx="9067800" cy="647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Появление 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новых пузырных высыпаний может сопровождаться повышением температуры. В разгар заболевания появление свежих пузырей, периферический рост эрозий, медленная их </a:t>
            </a: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эпителизация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приводят к образованию обширных эрозивных участков. 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Эти проявления сопровождаются выраженными 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симптомами интоксикации, высокой лихорадкой, адинамией, потерей аппетита, нарастающим истощением, сильными болями в поражённой коже, нарушением сна. 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7700" y="0"/>
            <a:ext cx="5956300" cy="680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Прямоугольник 4"/>
          <p:cNvSpPr>
            <a:spLocks noChangeArrowheads="1"/>
          </p:cNvSpPr>
          <p:nvPr/>
        </p:nvSpPr>
        <p:spPr bwMode="auto">
          <a:xfrm>
            <a:off x="107950" y="0"/>
            <a:ext cx="5327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>
              <a:solidFill>
                <a:srgbClr val="FFFF00"/>
              </a:solidFill>
            </a:endParaRPr>
          </a:p>
        </p:txBody>
      </p:sp>
      <p:sp>
        <p:nvSpPr>
          <p:cNvPr id="111620" name="Прямоугольник 1"/>
          <p:cNvSpPr>
            <a:spLocks noChangeArrowheads="1"/>
          </p:cNvSpPr>
          <p:nvPr/>
        </p:nvSpPr>
        <p:spPr bwMode="auto">
          <a:xfrm>
            <a:off x="107950" y="400050"/>
            <a:ext cx="30162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этой стадии больные без адекватной терапии погибают (интоксикация, кахексия, сепсис).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24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0" descr="P101003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4563" y="66675"/>
            <a:ext cx="5094287" cy="6791325"/>
          </a:xfrm>
        </p:spPr>
      </p:pic>
    </p:spTree>
    <p:extLst>
      <p:ext uri="{BB962C8B-B14F-4D97-AF65-F5344CB8AC3E}">
        <p14:creationId xmlns:p14="http://schemas.microsoft.com/office/powerpoint/2010/main" val="11634412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28600" y="152400"/>
            <a:ext cx="8915400" cy="644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Ctr="1"/>
          <a:lstStyle/>
          <a:p>
            <a:pPr marL="190500" indent="-19050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Характерны 3 основных симптома: </a:t>
            </a:r>
          </a:p>
          <a:p>
            <a:pPr marL="190500" indent="-19050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эритема, </a:t>
            </a:r>
          </a:p>
          <a:p>
            <a:pPr marL="190500" indent="-19050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фолликулярный гиперкератоз, </a:t>
            </a:r>
          </a:p>
          <a:p>
            <a:pPr marL="190500" indent="-19050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рубцовая атрофия</a:t>
            </a:r>
          </a:p>
          <a:p>
            <a:pPr marL="190500" indent="-19050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Патогномоничные признаки: 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бляшки в виде дисков, симптом «бабочки»,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феномены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Бенье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– Мещерского и «дамского каблучка» (фолликулярный гиперкератоз).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hlink"/>
              </a:buClr>
              <a:buSzPct val="65000"/>
              <a:buFontTx/>
              <a:buChar char="-"/>
              <a:defRPr/>
            </a:pP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90500" indent="-19050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При поражении волосистой части головы развивается рубцовая атрофия со стойким облысением</a:t>
            </a:r>
          </a:p>
        </p:txBody>
      </p:sp>
    </p:spTree>
    <p:extLst>
      <p:ext uri="{BB962C8B-B14F-4D97-AF65-F5344CB8AC3E}">
        <p14:creationId xmlns:p14="http://schemas.microsoft.com/office/powerpoint/2010/main" val="2625439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 descr="P101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0025"/>
            <a:ext cx="74485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329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dermline.ru/foto/p/11/pemphigus-38-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62738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4" descr="http://kiai.com.ua/img/tabl/Ochotnikova_i_dr_8(37)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5"/>
          <a:stretch>
            <a:fillRect/>
          </a:stretch>
        </p:blipFill>
        <p:spPr bwMode="auto">
          <a:xfrm>
            <a:off x="3844925" y="2997200"/>
            <a:ext cx="52863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722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vmede.org/sait/content/Dematovenerologiya_4ebotaev_2013/img/11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5263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4463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medical-enc.ru/15/img/pemphigus-vulga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549275"/>
            <a:ext cx="85725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881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Содержимое 3" descr="IMG_3135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8834437" cy="6624637"/>
          </a:xfrm>
        </p:spPr>
      </p:pic>
    </p:spTree>
    <p:extLst>
      <p:ext uri="{BB962C8B-B14F-4D97-AF65-F5344CB8AC3E}">
        <p14:creationId xmlns:p14="http://schemas.microsoft.com/office/powerpoint/2010/main" val="16676459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Содержимое 3" descr="IMG_3136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52400"/>
            <a:ext cx="8786812" cy="6589713"/>
          </a:xfrm>
        </p:spPr>
      </p:pic>
    </p:spTree>
    <p:extLst>
      <p:ext uri="{BB962C8B-B14F-4D97-AF65-F5344CB8AC3E}">
        <p14:creationId xmlns:p14="http://schemas.microsoft.com/office/powerpoint/2010/main" val="35223417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3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4632" cy="1080121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ФАЗЫ ТЕЧЕНИЯ ЗАБОЛЕВАНИЯ</a:t>
            </a:r>
          </a:p>
        </p:txBody>
      </p:sp>
    </p:spTree>
    <p:extLst>
      <p:ext uri="{BB962C8B-B14F-4D97-AF65-F5344CB8AC3E}">
        <p14:creationId xmlns:p14="http://schemas.microsoft.com/office/powerpoint/2010/main" val="854222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388" y="549275"/>
            <a:ext cx="8857108" cy="6094413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Дебют заболевания (часто на слизистой оболочке рта глотки, носа). 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Высыпания локализованы, общее состояние удовлетворительное. 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Может начаться с поражения кожи с последующим вовлечением в процесс слизистых оболочек. 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Длительность фазы - несколько месяцев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(2,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и более).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87" name="WordArt 4"/>
          <p:cNvSpPr>
            <a:spLocks noChangeArrowheads="1" noChangeShapeType="1" noTextEdit="1"/>
          </p:cNvSpPr>
          <p:nvPr/>
        </p:nvSpPr>
        <p:spPr bwMode="auto">
          <a:xfrm>
            <a:off x="3203575" y="115888"/>
            <a:ext cx="3425825" cy="433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1 фаза </a:t>
            </a:r>
          </a:p>
        </p:txBody>
      </p:sp>
    </p:spTree>
    <p:extLst>
      <p:ext uri="{BB962C8B-B14F-4D97-AF65-F5344CB8AC3E}">
        <p14:creationId xmlns:p14="http://schemas.microsoft.com/office/powerpoint/2010/main" val="328895416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052736"/>
            <a:ext cx="9144000" cy="3106514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появление высыпаний на коже;</a:t>
            </a:r>
          </a:p>
          <a:p>
            <a:pPr algn="ctr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постепенное распространение патологического процесса при сохранении относительно удовлетворительного состояния.</a:t>
            </a:r>
          </a:p>
          <a:p>
            <a:pPr algn="ctr" eaLnBrk="1" hangingPunct="1">
              <a:lnSpc>
                <a:spcPct val="150000"/>
              </a:lnSpc>
              <a:defRPr/>
            </a:pPr>
            <a:endParaRPr lang="ru-RU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811" name="WordArt 4"/>
          <p:cNvSpPr>
            <a:spLocks noChangeArrowheads="1" noChangeShapeType="1" noTextEdit="1"/>
          </p:cNvSpPr>
          <p:nvPr/>
        </p:nvSpPr>
        <p:spPr bwMode="auto">
          <a:xfrm>
            <a:off x="2771775" y="260350"/>
            <a:ext cx="37338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Impact"/>
              </a:rPr>
              <a:t>2 фаза </a:t>
            </a:r>
          </a:p>
        </p:txBody>
      </p:sp>
      <p:sp>
        <p:nvSpPr>
          <p:cNvPr id="119812" name="Text Box 1"/>
          <p:cNvSpPr txBox="1">
            <a:spLocks noChangeArrowheads="1"/>
          </p:cNvSpPr>
          <p:nvPr/>
        </p:nvSpPr>
        <p:spPr bwMode="auto">
          <a:xfrm>
            <a:off x="0" y="24209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b="1">
              <a:solidFill>
                <a:srgbClr val="FFFF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8149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42875" y="908050"/>
            <a:ext cx="8893175" cy="5949950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Разгар заболевания.</a:t>
            </a: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Распространение пузырей и эрозий на весь кожный покров и видимые слизистые оболочки, образование обширных эрозий.</a:t>
            </a: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Нарастание интенсивности болевого синдрома в зонах поражения. </a:t>
            </a: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Симптомы интоксикации, высокая лихорадка, потеря веса. </a:t>
            </a:r>
          </a:p>
        </p:txBody>
      </p:sp>
      <p:sp>
        <p:nvSpPr>
          <p:cNvPr id="120835" name="WordArt 4"/>
          <p:cNvSpPr>
            <a:spLocks noChangeArrowheads="1" noChangeShapeType="1" noTextEdit="1"/>
          </p:cNvSpPr>
          <p:nvPr/>
        </p:nvSpPr>
        <p:spPr bwMode="auto">
          <a:xfrm>
            <a:off x="3200400" y="188914"/>
            <a:ext cx="3200400" cy="4317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 фаза </a:t>
            </a:r>
          </a:p>
        </p:txBody>
      </p:sp>
    </p:spTree>
    <p:extLst>
      <p:ext uri="{BB962C8B-B14F-4D97-AF65-F5344CB8AC3E}">
        <p14:creationId xmlns:p14="http://schemas.microsoft.com/office/powerpoint/2010/main" val="269236394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рВолча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219700" y="2349500"/>
            <a:ext cx="37084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</a:pPr>
            <a:r>
              <a:rPr kumimoji="1" lang="ru-RU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Дискоидная красная волчанка</a:t>
            </a:r>
          </a:p>
        </p:txBody>
      </p:sp>
    </p:spTree>
    <p:extLst>
      <p:ext uri="{BB962C8B-B14F-4D97-AF65-F5344CB8AC3E}">
        <p14:creationId xmlns:p14="http://schemas.microsoft.com/office/powerpoint/2010/main" val="1882335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Патогномоничные симптомы вульгарной пузырчатки: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95288" y="1557338"/>
            <a:ext cx="8497887" cy="5040312"/>
          </a:xfrm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15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Симптом Никольского 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15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Краевой симптом Никольского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09600" indent="-609600" eaLnBrk="1" hangingPunct="1">
              <a:lnSpc>
                <a:spcPct val="15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</a:rPr>
              <a:t>Симптом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</a:rPr>
              <a:t>Асбо-Ханзена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marL="609600" indent="-609600" eaLnBrk="1" hangingPunct="1">
              <a:lnSpc>
                <a:spcPct val="15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</a:rPr>
              <a:t>Феномен «груши» (симптом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</a:rPr>
              <a:t>Шеклакова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</a:rPr>
              <a:t> Н.Д., 1961 г)</a:t>
            </a:r>
          </a:p>
        </p:txBody>
      </p:sp>
    </p:spTree>
    <p:extLst>
      <p:ext uri="{BB962C8B-B14F-4D97-AF65-F5344CB8AC3E}">
        <p14:creationId xmlns:p14="http://schemas.microsoft.com/office/powerpoint/2010/main" val="720441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692150"/>
            <a:ext cx="8507413" cy="5434013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Симптом </a:t>
            </a:r>
            <a:r>
              <a:rPr lang="ru-RU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П.В.Никольского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неизменённой коже (рядом с очагами или вдалеке от них), был описан </a:t>
            </a:r>
            <a:endParaRPr lang="en-US" sz="3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П.В. Никольским в 1896 г.</a:t>
            </a: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355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9154" name="Содержимое 4"/>
          <p:cNvSpPr>
            <a:spLocks noGrp="1"/>
          </p:cNvSpPr>
          <p:nvPr>
            <p:ph sz="quarter" idx="13"/>
          </p:nvPr>
        </p:nvSpPr>
        <p:spPr>
          <a:xfrm>
            <a:off x="152400" y="115888"/>
            <a:ext cx="8839200" cy="6010275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Суть этого феномена заключается в отслойке части клинически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изменённого эпидермиса при скользящем давлении (трении) пальцем рядом с очагом поражения и в отдалении. 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Верхний слой эпидермиса сдвигается под пальцем в виде тонкой плёнки (как бы соскальзывает), образуя эрозию.</a:t>
            </a: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1239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63325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4436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1</a:t>
            </a:r>
          </a:p>
        </p:txBody>
      </p:sp>
      <p:sp>
        <p:nvSpPr>
          <p:cNvPr id="50179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24932" name="Picture 2" descr="http://acie.spb.ru/images/c/b/istinnaja-puzyrchatka_1.jpg"/>
          <p:cNvPicPr>
            <a:picLocks noChangeAspect="1" noChangeArrowheads="1"/>
          </p:cNvPicPr>
          <p:nvPr/>
        </p:nvPicPr>
        <p:blipFill>
          <a:blip r:embed="rId2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37738"/>
            <a:ext cx="9045575" cy="6694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4067944" y="1196752"/>
            <a:ext cx="2880320" cy="172819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4932040" y="1196752"/>
            <a:ext cx="2016224" cy="226637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245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 Краевой симптом Никольского воспроизводится при потягивании пинцетом за покрышку пузыря, когда эпидермис отслаивается за пределы пузыря более 0,5 см. </a:t>
            </a:r>
          </a:p>
          <a:p>
            <a:pPr algn="ctr" eaLnBrk="1" hangingPunct="1">
              <a:defRPr/>
            </a:pPr>
            <a:endParaRPr lang="ru-RU" dirty="0" smtClean="0"/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29191"/>
            <a:ext cx="8640960" cy="420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1588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Содержимое 2"/>
          <p:cNvSpPr>
            <a:spLocks noGrp="1"/>
          </p:cNvSpPr>
          <p:nvPr>
            <p:ph sz="quarter" idx="13"/>
          </p:nvPr>
        </p:nvSpPr>
        <p:spPr>
          <a:xfrm>
            <a:off x="250825" y="333375"/>
            <a:ext cx="8642350" cy="6264275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Менее информативен симптом, описанный 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  <a:defRPr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Асбо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Ханзеном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eaLnBrk="1" hangingPunct="1">
              <a:buFont typeface="Arial" charset="0"/>
              <a:buNone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 давлении пальцем или покровным стеклом сверху на пузырь, площадь его основания увеличивается. </a:t>
            </a:r>
          </a:p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Этот симптом положительный не только при пузырчатке, но и при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пемфигоидах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за счёт пери содержимого в краевой зоне.</a:t>
            </a:r>
          </a:p>
          <a:p>
            <a:pPr eaLnBrk="1" hangingPunct="1">
              <a:lnSpc>
                <a:spcPct val="150000"/>
              </a:lnSpc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0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714500" y="6308725"/>
            <a:ext cx="5449888" cy="36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Симптом </a:t>
            </a:r>
            <a:r>
              <a:rPr lang="en-US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Груши </a:t>
            </a:r>
          </a:p>
        </p:txBody>
      </p:sp>
      <p:pic>
        <p:nvPicPr>
          <p:cNvPr id="128002" name="Picture 4" descr="D:\ULA\Юля работа\фотографии с работы\DSC0447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88913"/>
            <a:ext cx="8064500" cy="6049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722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47900" y="2420938"/>
            <a:ext cx="5372100" cy="36750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chemeClr val="tx1"/>
              </a:buClr>
              <a:defRPr/>
            </a:pP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КЛИНИЧЕСКИЕ 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defRPr/>
            </a:pP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ЛАБОРАТОРНЫЕ </a:t>
            </a:r>
          </a:p>
        </p:txBody>
      </p:sp>
      <p:sp>
        <p:nvSpPr>
          <p:cNvPr id="129027" name="WordArt 5"/>
          <p:cNvSpPr>
            <a:spLocks noChangeArrowheads="1" noChangeShapeType="1" noTextEdit="1"/>
          </p:cNvSpPr>
          <p:nvPr/>
        </p:nvSpPr>
        <p:spPr bwMode="auto">
          <a:xfrm>
            <a:off x="755651" y="990600"/>
            <a:ext cx="7632774" cy="6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72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Критерии диагностики </a:t>
            </a:r>
          </a:p>
        </p:txBody>
      </p:sp>
    </p:spTree>
    <p:extLst>
      <p:ext uri="{BB962C8B-B14F-4D97-AF65-F5344CB8AC3E}">
        <p14:creationId xmlns:p14="http://schemas.microsoft.com/office/powerpoint/2010/main" val="134660421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95288" y="188913"/>
            <a:ext cx="8424862" cy="6310312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Clr>
                <a:schemeClr val="tx1"/>
              </a:buClr>
              <a:buNone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Характерная клиническая картина поражения </a:t>
            </a:r>
          </a:p>
          <a:p>
            <a:pPr marL="514350" lvl="1" indent="-514350"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Положительный симптом Никольского на видимо неизменённой коже.</a:t>
            </a:r>
            <a:r>
              <a:rPr lang="ru-RU" sz="3200" b="1" dirty="0" smtClean="0"/>
              <a:t> </a:t>
            </a:r>
          </a:p>
          <a:p>
            <a:pPr marL="514350" lvl="1" indent="-514350"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Краевой симптом Никольского.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 marL="514350" lvl="1" indent="-514350"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</a:rPr>
              <a:t>Положительный симптом 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</a:rPr>
              <a:t>Асбо-Хансена</a:t>
            </a:r>
            <a:endParaRPr lang="ru-RU" sz="3200" b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43713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"/>
            <a:ext cx="8856984" cy="5733255"/>
          </a:xfrm>
        </p:spPr>
        <p:txBody>
          <a:bodyPr/>
          <a:lstStyle/>
          <a:p>
            <a:pPr marL="261938" indent="361950" algn="ctr" eaLnBrk="1" hangingPunct="1"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Цитологически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метод диагностики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(ПО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Тцанку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получение мазков отпечатков со дна 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свежих  эрозий на коже с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и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спользованием сухих обезжиренных спиртом стёкол, которые плотно прикладывают к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оверхности эрозий;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опосредованный способ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путём мягкого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граттажа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880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101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 flipH="1">
            <a:off x="9037638" y="7481888"/>
            <a:ext cx="184150" cy="519112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PerspectiveFront">
              <a:rot lat="20519976" lon="1080000" rev="0"/>
            </a:camera>
            <a:lightRig rig="legacyHarsh2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rot="10800000">
            <a:spAutoFit/>
            <a:flatTx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ru-RU" b="1">
                <a:solidFill>
                  <a:srgbClr val="FFFF00"/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324600" y="5257800"/>
            <a:ext cx="2819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kumimoji="1" lang="ru-RU" sz="2000" b="1">
                <a:solidFill>
                  <a:srgbClr val="FFFF00"/>
                </a:solidFill>
                <a:latin typeface="Times New Roman" pitchFamily="18" charset="0"/>
              </a:rPr>
              <a:t>Дискоидная красная волчанка</a:t>
            </a:r>
          </a:p>
        </p:txBody>
      </p:sp>
    </p:spTree>
    <p:extLst>
      <p:ext uri="{BB962C8B-B14F-4D97-AF65-F5344CB8AC3E}">
        <p14:creationId xmlns:p14="http://schemas.microsoft.com/office/powerpoint/2010/main" val="3945837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07375" cy="129698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spcBef>
                <a:spcPct val="10000"/>
              </a:spcBef>
              <a:defRPr/>
            </a:pP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Акантолитические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клетки </a:t>
            </a:r>
            <a:r>
              <a:rPr lang="ru-RU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br>
              <a:rPr lang="ru-RU" sz="24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Павлов С.Т., 1932;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Tzank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., 1948)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524000"/>
            <a:ext cx="8740775" cy="500062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изменившиеся клетки шиповатого слоя, подвергшиеся </a:t>
            </a:r>
            <a:r>
              <a:rPr lang="ru-RU" sz="3200" u="sng" dirty="0" err="1" smtClean="0">
                <a:latin typeface="Times New Roman" pitchFamily="18" charset="0"/>
                <a:cs typeface="Times New Roman" pitchFamily="18" charset="0"/>
              </a:rPr>
              <a:t>акантолизу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дегенерации, имеющие отличительные от нормальных клеток этого слоя морфологические и </a:t>
            </a:r>
            <a:r>
              <a:rPr lang="ru-R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тинкториальные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свойства.</a:t>
            </a:r>
          </a:p>
        </p:txBody>
      </p:sp>
    </p:spTree>
    <p:extLst>
      <p:ext uri="{BB962C8B-B14F-4D97-AF65-F5344CB8AC3E}">
        <p14:creationId xmlns:p14="http://schemas.microsoft.com/office/powerpoint/2010/main" val="32338524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153400" cy="493712"/>
          </a:xfrm>
        </p:spPr>
        <p:txBody>
          <a:bodyPr/>
          <a:lstStyle/>
          <a:p>
            <a:pPr algn="ctr" eaLnBrk="1" hangingPunct="1"/>
            <a:r>
              <a:rPr lang="ru-RU" sz="2400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Акантолитические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клетки</a:t>
            </a:r>
          </a:p>
        </p:txBody>
      </p:sp>
      <p:sp>
        <p:nvSpPr>
          <p:cNvPr id="54275" name="Содержимое 2"/>
          <p:cNvSpPr>
            <a:spLocks noGrp="1"/>
          </p:cNvSpPr>
          <p:nvPr>
            <p:ph sz="quarter" idx="13"/>
          </p:nvPr>
        </p:nvSpPr>
        <p:spPr>
          <a:xfrm>
            <a:off x="152400" y="548680"/>
            <a:ext cx="8884096" cy="608072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 круглые (овальные), разобщены.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Ядра интенсивно окрашены.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увеличенном ядре обнаруживается 2-3 крупных ядрышка.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Цитоплазма резко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базофильна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окрашивается неравномерно, вокруг ядра образуется светло-голубая зона, а по периферии - сгущение окраски в виде интенсивного синего ободка.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кантолитические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клетки при пузырчатке могут образовывать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симпласты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содержащие несколько ядер.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597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intranet.tdmu.edu.ua/data/kafedra/internal/stomat_ter/classes_stud/ru/stomat/ptn/%D0%A2%D0%B5%D1%80%D0%B0%D0%BF%D0%B5%D0%B2%D1%82%D0%B8%D1%87%D0%B5%D1%81%D0%BA%D0%B0%D1%8F%20%D1%81%D1%82%D0%BE%D0%BC%D0%B0%D1%82%D0%BE%D0%BB%D0%BE%D0%B3%D0%B8%D1%8F/5/X/16.%20%D0%94%D0%B8%D1%84%D1%84%D0%B5%D1%80%D0%B5%D0%BD%D1%86%D0%B8%D0%B0%D0%BB%D1%8C%D0%BD%D0%B0%D1%8F%20%D0%B4%D0%B8%D0%B0%D0%B3%D0%BD%D0%BE%D1%81%D1%82%D0%B8%D0%BA%D0%B0%20%D0%BF%D1%80%D0%BE%D1%8F%D0%B2%D0%BB%D0%B5%D0%BD%D0%B8%D0%B9%20%D0%BD%D0%B0%20%D1%81%D0%BB%D0%B8%D0%B7%D0%B8%D1%81%D1%82%D0%BE%D0%B9%20%D0%BE%D0%B1%D0%BE%D0%BB%D0%BE%D1%87%D0%BA%D0%B5%20%D0%BF%D0%BE%D0%BB%D0%BE%D1%81%D1%82%D0%B8%20%D1%80%D1%82%D0%B0%20%D0%B4%D0%B5%D1%80%D0%BC%D0%B0%D1%82%D0%BE%D0%B7%D0%BE%D0%B2.files/image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0350"/>
            <a:ext cx="6335712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6195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8511480" cy="592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Гистологический метод  исследования 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вляется одним из основных и обязательных при подтверждении диагноза пузырчатки. 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биопсировать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свежий пузырь или краевую зону эрозии с захватом видимо не поражённой кожи.</a:t>
            </a:r>
          </a:p>
        </p:txBody>
      </p:sp>
    </p:spTree>
    <p:extLst>
      <p:ext uri="{BB962C8B-B14F-4D97-AF65-F5344CB8AC3E}">
        <p14:creationId xmlns:p14="http://schemas.microsoft.com/office/powerpoint/2010/main" val="15345752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Содержимое 2"/>
          <p:cNvSpPr>
            <a:spLocks noGrp="1"/>
          </p:cNvSpPr>
          <p:nvPr>
            <p:ph sz="quarter" idx="13"/>
          </p:nvPr>
        </p:nvSpPr>
        <p:spPr>
          <a:xfrm>
            <a:off x="179512" y="216297"/>
            <a:ext cx="8784976" cy="6669087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Иммуноморфологические исследования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Метод прямой </a:t>
            </a:r>
            <a:r>
              <a:rPr lang="ru-RU" sz="2800" b="1" dirty="0" err="1" smtClean="0">
                <a:effectLst/>
                <a:latin typeface="Times New Roman" pitchFamily="18" charset="0"/>
                <a:cs typeface="Times New Roman" pitchFamily="18" charset="0"/>
              </a:rPr>
              <a:t>иммунофлюоресценции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u="sng" dirty="0" smtClean="0">
                <a:effectLst/>
                <a:latin typeface="Times New Roman" pitchFamily="18" charset="0"/>
                <a:cs typeface="Times New Roman" pitchFamily="18" charset="0"/>
              </a:rPr>
              <a:t>ПИФ)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позволяет выявить на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криостатных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срезах кожи или слизистой оболочки (в очаге поражения и за его пределами) отложение иммуноглобулинов класса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комплемента, локализующиеся в межклеточных пространствах эпидермиса (зеленоватое свечение). 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8345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856984" cy="640871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непрямой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иммунофлюоресценции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позволяет выявить в крови и жидкости пузыря больных высокие титры </a:t>
            </a: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аутоантител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белкам элементов десмосом 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плакоглобину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десмоглеину-3).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Высота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их титров прямо коррелирует с тяжестью течения вульгарной пузырчатки.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1164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3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846640" cy="86409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Вегетирующая пузырчатка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340768"/>
            <a:ext cx="88569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Начало 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практически ничем не отличается от начальных проявлений вульгарной пузырчатки. </a:t>
            </a: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Пузыри 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возникают на видимо не изменённой слизистой оболочке и коже; они также часто  появляются впервые на слизистой оболочке рта, а затем в местах перехода её в кожу.</a:t>
            </a:r>
          </a:p>
        </p:txBody>
      </p:sp>
    </p:spTree>
    <p:extLst>
      <p:ext uri="{BB962C8B-B14F-4D97-AF65-F5344CB8AC3E}">
        <p14:creationId xmlns:p14="http://schemas.microsoft.com/office/powerpoint/2010/main" val="28962541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Содержимое 2"/>
          <p:cNvSpPr>
            <a:spLocks noGrp="1"/>
          </p:cNvSpPr>
          <p:nvPr>
            <p:ph sz="quarter" idx="13"/>
          </p:nvPr>
        </p:nvSpPr>
        <p:spPr>
          <a:xfrm>
            <a:off x="323850" y="188913"/>
            <a:ext cx="8640763" cy="6669087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Одновременно с поражением слизистой оболочки рта или несколько позже высыпания обычно возникают вокруг естественных отверстий и в складках кожи на соприкасающихся поверхностях (пахово-бедренных, </a:t>
            </a:r>
            <a:r>
              <a:rPr lang="ru-R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межъягодичной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подмышечных, в области пупка, под молочными железами).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388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496944" cy="5904656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Различие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клинических проявлениях выявляется лишь тогда, когда в области сливающихся эрозивных очагов поражения появляются вегетирующие (</a:t>
            </a: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папилломатозно-верруциформные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образования. Дальнейшее прогрессирование заболевания на коже может протекать по двум типам.</a:t>
            </a:r>
          </a:p>
          <a:p>
            <a:pPr algn="ctr">
              <a:lnSpc>
                <a:spcPct val="150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5175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тип вегетирующей пузырчатки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Neumann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1876, классический  тип</a:t>
            </a:r>
            <a:r>
              <a:rPr lang="en-US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9" name="Содержимое 2"/>
          <p:cNvSpPr>
            <a:spLocks noGrp="1"/>
          </p:cNvSpPr>
          <p:nvPr>
            <p:ph sz="quarter" idx="13"/>
          </p:nvPr>
        </p:nvSpPr>
        <p:spPr>
          <a:xfrm>
            <a:off x="0" y="1052513"/>
            <a:ext cx="9144000" cy="50736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Вялые пузыри на   коже располагаются преимущественно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периорифициально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в складках кожи.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Патологический процесс зачастую сразу принимает торпидный злокачественный характер.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599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Красная волч\slide-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0"/>
          <a:stretch/>
        </p:blipFill>
        <p:spPr bwMode="auto">
          <a:xfrm>
            <a:off x="293683" y="908720"/>
            <a:ext cx="8568951" cy="50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7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496944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На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эрозиях уже через 3–5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появляются ярко-красные сосочковые  гипертрофированные грануляции высотой </a:t>
            </a:r>
          </a:p>
          <a:p>
            <a:pPr algn="ctr">
              <a:lnSpc>
                <a:spcPct val="150000"/>
              </a:lnSpc>
              <a:buClr>
                <a:schemeClr val="tx1"/>
              </a:buClr>
              <a:defRPr/>
            </a:pP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до 6–8 мм с серозным отделяемым.  </a:t>
            </a:r>
          </a:p>
        </p:txBody>
      </p:sp>
    </p:spTree>
    <p:extLst>
      <p:ext uri="{BB962C8B-B14F-4D97-AF65-F5344CB8AC3E}">
        <p14:creationId xmlns:p14="http://schemas.microsoft.com/office/powerpoint/2010/main" val="499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Прямоугольник 2"/>
          <p:cNvSpPr>
            <a:spLocks noChangeArrowheads="1"/>
          </p:cNvSpPr>
          <p:nvPr/>
        </p:nvSpPr>
        <p:spPr bwMode="auto">
          <a:xfrm>
            <a:off x="152400" y="0"/>
            <a:ext cx="8763000" cy="769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Выстоящие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над уровнем кожи бляшки растут по периферии, сливаются с соседними, образуя крупные сливные вегетирующие поверхности серовато-белого цвета. По периферии очаги окружены узкой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эрозированной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каймой, за которой видны остатки покрышек пузырей. Рядом могут возникать типичные пузыри на неизменённой коже, иногда - пустулы. Обильный серозно-гнойный экссудат со зловонным запахом (присоединение вторичной флоры).</a:t>
            </a:r>
          </a:p>
          <a:p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973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52400"/>
            <a:ext cx="5334000" cy="6457950"/>
          </a:xfrm>
        </p:spPr>
      </p:pic>
    </p:spTree>
    <p:extLst>
      <p:ext uri="{BB962C8B-B14F-4D97-AF65-F5344CB8AC3E}">
        <p14:creationId xmlns:p14="http://schemas.microsoft.com/office/powerpoint/2010/main" val="28145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357188"/>
            <a:ext cx="8315325" cy="6237287"/>
          </a:xfrm>
        </p:spPr>
      </p:pic>
    </p:spTree>
    <p:extLst>
      <p:ext uri="{BB962C8B-B14F-4D97-AF65-F5344CB8AC3E}">
        <p14:creationId xmlns:p14="http://schemas.microsoft.com/office/powerpoint/2010/main" val="3106589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Содержимое 3" descr="IMG_3130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88913"/>
            <a:ext cx="8858250" cy="6643687"/>
          </a:xfrm>
        </p:spPr>
      </p:pic>
    </p:spTree>
    <p:extLst>
      <p:ext uri="{BB962C8B-B14F-4D97-AF65-F5344CB8AC3E}">
        <p14:creationId xmlns:p14="http://schemas.microsoft.com/office/powerpoint/2010/main" val="18559522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517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Бородавчато-гиперкератотические бляшки развиваются не только в складках, где они наиболее выражены, но и вне их </a:t>
            </a:r>
          </a:p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(на голове, конечностях). Здесь на их поверхности образуются корки грязно-серого цвета с болезненными трещинами и зловонным запахом.</a:t>
            </a:r>
          </a:p>
        </p:txBody>
      </p:sp>
    </p:spTree>
    <p:extLst>
      <p:ext uri="{BB962C8B-B14F-4D97-AF65-F5344CB8AC3E}">
        <p14:creationId xmlns:p14="http://schemas.microsoft.com/office/powerpoint/2010/main" val="19323134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5272"/>
            <a:ext cx="8203361" cy="6552728"/>
          </a:xfrm>
        </p:spPr>
      </p:pic>
    </p:spTree>
    <p:extLst>
      <p:ext uri="{BB962C8B-B14F-4D97-AF65-F5344CB8AC3E}">
        <p14:creationId xmlns:p14="http://schemas.microsoft.com/office/powerpoint/2010/main" val="30120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147248" cy="764704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тип вегетирующей пузырчатки (</a:t>
            </a:r>
            <a:r>
              <a:rPr lang="en-US" sz="1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Hallopeau</a:t>
            </a:r>
            <a:r>
              <a:rPr lang="en-US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вегетирующяя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пиодермия</a:t>
            </a:r>
            <a:r>
              <a:rPr lang="en-US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ru-RU" sz="18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31" name="Содержимое 2"/>
          <p:cNvSpPr>
            <a:spLocks noGrp="1"/>
          </p:cNvSpPr>
          <p:nvPr>
            <p:ph sz="quarter" idx="13"/>
          </p:nvPr>
        </p:nvSpPr>
        <p:spPr>
          <a:xfrm>
            <a:off x="0" y="764704"/>
            <a:ext cx="9144000" cy="6093296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Первичный морфологический элемент –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сгрупированные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желтоватые пустулы (мелкие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акантолитические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пузыри с большим скоплением эозинофильных лейкоцитов).</a:t>
            </a: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Внутри пузырей, на поверхности эрозий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папилломатозные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разрастания с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мацерированной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поверхностью.</a:t>
            </a:r>
          </a:p>
        </p:txBody>
      </p:sp>
    </p:spTree>
    <p:extLst>
      <p:ext uri="{BB962C8B-B14F-4D97-AF65-F5344CB8AC3E}">
        <p14:creationId xmlns:p14="http://schemas.microsoft.com/office/powerpoint/2010/main" val="36680605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Типично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появление по краю очагов новых пустул, обусловливающее их периферический рост. </a:t>
            </a:r>
          </a:p>
          <a:p>
            <a:pPr marL="457200" indent="-457200"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К 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мокнущим вегетациям, как правило, присоединяется бактериальная и грибковая инфекция, что сопровождается сильными болями в поражённой коже.</a:t>
            </a:r>
          </a:p>
        </p:txBody>
      </p:sp>
    </p:spTree>
    <p:extLst>
      <p:ext uri="{BB962C8B-B14F-4D97-AF65-F5344CB8AC3E}">
        <p14:creationId xmlns:p14="http://schemas.microsoft.com/office/powerpoint/2010/main" val="408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Содержимое 2"/>
          <p:cNvSpPr>
            <a:spLocks noGrp="1"/>
          </p:cNvSpPr>
          <p:nvPr>
            <p:ph sz="quarter" idx="13"/>
          </p:nvPr>
        </p:nvSpPr>
        <p:spPr>
          <a:xfrm>
            <a:off x="250825" y="152400"/>
            <a:ext cx="8664575" cy="65532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Независимо от типа вегетирующей пузырчатки, при распространении поражений на коже общее состояние больных прогрессивно ухудшается. Нарастает интоксикация, усиливается лихорадка, резко ухудшается аппетит, возникает бессонница, нарастает исхудание, присоединяется сепсис.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ряде случаев вегетирующая пузырчатка может переходить в вульгарную.</a:t>
            </a:r>
          </a:p>
        </p:txBody>
      </p:sp>
    </p:spTree>
    <p:extLst>
      <p:ext uri="{BB962C8B-B14F-4D97-AF65-F5344CB8AC3E}">
        <p14:creationId xmlns:p14="http://schemas.microsoft.com/office/powerpoint/2010/main" val="25373332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Красная волч\Slid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765175"/>
            <a:ext cx="8229600" cy="536098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Диагностику вегетирующей пузырчатки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проводят по тем же критериям, что</a:t>
            </a:r>
            <a:r>
              <a:rPr lang="ru-RU" sz="32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вульгарной пузырчатки.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17347622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836613"/>
            <a:ext cx="8424862" cy="58324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Листовидная (</a:t>
            </a: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эксфолиативная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пузырчатка - это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тяжёлое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злокачественно протекающее заболевание, проявляющееся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возникновением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результате </a:t>
            </a: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акантолиза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себорейных участках кожи плоских вялых пузырей на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неизменённом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или слабо </a:t>
            </a:r>
            <a:r>
              <a:rPr lang="ru-R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эритематозном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фоне, быстро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трансформирующихся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слоистые </a:t>
            </a: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чешуйко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-корки.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76802" name="Заголовок 1"/>
          <p:cNvSpPr>
            <a:spLocks noGrp="1"/>
          </p:cNvSpPr>
          <p:nvPr>
            <p:ph type="ctrTitle"/>
          </p:nvPr>
        </p:nvSpPr>
        <p:spPr>
          <a:xfrm>
            <a:off x="539750" y="1"/>
            <a:ext cx="7776666" cy="692696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Листовидная пузырчатка</a:t>
            </a:r>
          </a:p>
        </p:txBody>
      </p:sp>
    </p:spTree>
    <p:extLst>
      <p:ext uri="{BB962C8B-B14F-4D97-AF65-F5344CB8AC3E}">
        <p14:creationId xmlns:p14="http://schemas.microsoft.com/office/powerpoint/2010/main" val="26230955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Содержимое 4"/>
          <p:cNvSpPr>
            <a:spLocks noGrp="1"/>
          </p:cNvSpPr>
          <p:nvPr>
            <p:ph sz="quarter" idx="13"/>
          </p:nvPr>
        </p:nvSpPr>
        <p:spPr>
          <a:xfrm>
            <a:off x="250825" y="0"/>
            <a:ext cx="8785225" cy="6126163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Обычно на волосистой части головы, лице, груди и спине на неизменённой или слабо </a:t>
            </a:r>
            <a:r>
              <a:rPr lang="ru-R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эритематозной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коже появляются дряблые плоские пузыри с морщинистой покрышкой и отдельные эрозии быстро трансформирующиеся в слоистые </a:t>
            </a:r>
            <a:r>
              <a:rPr lang="ru-R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чешуйко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-корки.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238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64087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Рядом видны </a:t>
            </a: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эритематозные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пятна с чешуйками и корочками на поверхности. </a:t>
            </a:r>
          </a:p>
          <a:p>
            <a:pPr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Иногда начальные проявления ЛП могут напоминать вульгарную пузырчатку или герпетиформный дерматоз. 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5284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591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Характерным клиническим признаком ЛП является повторяющееся образование на местах прежних эрозий под корками новых поверхностных пузырей со скудным содержимым. Это приводит к формированию в очагах поражения наслоений желтовато-коричневатых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чешуйко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-корок, похожих на слоёное тесто или спрессованные листья. </a:t>
            </a:r>
          </a:p>
        </p:txBody>
      </p:sp>
    </p:spTree>
    <p:extLst>
      <p:ext uri="{BB962C8B-B14F-4D97-AF65-F5344CB8AC3E}">
        <p14:creationId xmlns:p14="http://schemas.microsoft.com/office/powerpoint/2010/main" val="4266684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260648"/>
            <a:ext cx="7121023" cy="6473658"/>
          </a:xfrm>
        </p:spPr>
      </p:pic>
    </p:spTree>
    <p:extLst>
      <p:ext uri="{BB962C8B-B14F-4D97-AF65-F5344CB8AC3E}">
        <p14:creationId xmlns:p14="http://schemas.microsoft.com/office/powerpoint/2010/main" val="42259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64368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складках кожи эрозии частично покрыты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мацерированным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эпидермисом, отделяют клейкий экссудат с неприятным запахом.</a:t>
            </a: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клинических проявлениях на коже доминируют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эритематозные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очаги, покрытые слоистыми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чешуйко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-корками, в то время как вялые плоские пузыри и эрозии видны лишь на отдельных местах и как бы отходят на второй план. </a:t>
            </a: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9045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548681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Симптом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Никольского резко выражен в очаге и на неизменённой коже вблизи от него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Clr>
                <a:schemeClr val="tx1"/>
              </a:buClr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Именно при этой форме Никольский описал симптом, неуклонно продолжающийся рост,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вторичную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эксфолиативную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эритродермию.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Содержимое 2"/>
          <p:cNvSpPr>
            <a:spLocks noGrp="1"/>
          </p:cNvSpPr>
          <p:nvPr>
            <p:ph sz="quarter" idx="13"/>
          </p:nvPr>
        </p:nvSpPr>
        <p:spPr>
          <a:xfrm>
            <a:off x="323850" y="0"/>
            <a:ext cx="8569325" cy="6126163"/>
          </a:xfrm>
        </p:spPr>
        <p:txBody>
          <a:bodyPr rtlCol="0">
            <a:normAutofit fontScale="92500" lnSpcReduction="1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Неуклонно продолжающийся периферический рост и слияние очагов поражения приводят к развитию тотального (или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субтотального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поражения кожи - вторичной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эксфолиативной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эритродермии.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Вся кожа становится тёмно-красного цвета и покрыта желтовато-коричневатыми слоистыми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чешуйко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-корками; 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Кожа инфильтрирована, появляются трещины,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мокнутие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складках и в области суставов. </a:t>
            </a:r>
          </a:p>
        </p:txBody>
      </p:sp>
    </p:spTree>
    <p:extLst>
      <p:ext uri="{BB962C8B-B14F-4D97-AF65-F5344CB8AC3E}">
        <p14:creationId xmlns:p14="http://schemas.microsoft.com/office/powerpoint/2010/main" val="4197557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192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57701" name="Picture 2" descr="http://vmede.org/sait/content/Dematovenerologiya_4ebotaev_2013/img/11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85750"/>
            <a:ext cx="8599487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57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36650" r="59147" b="37628"/>
          <a:stretch/>
        </p:blipFill>
        <p:spPr bwMode="auto">
          <a:xfrm>
            <a:off x="1150883" y="679878"/>
            <a:ext cx="6877501" cy="5269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5949280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Красная волчанка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Себорейная пузырчатка</a:t>
            </a:r>
          </a:p>
        </p:txBody>
      </p:sp>
    </p:spTree>
    <p:extLst>
      <p:ext uri="{BB962C8B-B14F-4D97-AF65-F5344CB8AC3E}">
        <p14:creationId xmlns:p14="http://schemas.microsoft.com/office/powerpoint/2010/main" val="23715623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Содержимое 2"/>
          <p:cNvSpPr>
            <a:spLocks noGrp="1"/>
          </p:cNvSpPr>
          <p:nvPr>
            <p:ph sz="quarter" idx="13"/>
          </p:nvPr>
        </p:nvSpPr>
        <p:spPr>
          <a:xfrm>
            <a:off x="0" y="76200"/>
            <a:ext cx="9144000" cy="6172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Проявляется в более раннем возрасте до 30 лет.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Проявляется на себорейных участках кожи.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Хроническое, относительно доброкачественное течение.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Может проявляться ограниченными очагами.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Заболевание провоцируют 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УФ-облучение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, медикаменты (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пеницилламин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напроксен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каптоприл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и некоторые другие).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Без лечения м.б. переход в листовидную форму.</a:t>
            </a:r>
          </a:p>
        </p:txBody>
      </p:sp>
    </p:spTree>
    <p:extLst>
      <p:ext uri="{BB962C8B-B14F-4D97-AF65-F5344CB8AC3E}">
        <p14:creationId xmlns:p14="http://schemas.microsoft.com/office/powerpoint/2010/main" val="3749426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Содержимое 2"/>
          <p:cNvSpPr>
            <a:spLocks noGrp="1"/>
          </p:cNvSpPr>
          <p:nvPr>
            <p:ph sz="quarter" idx="13"/>
          </p:nvPr>
        </p:nvSpPr>
        <p:spPr>
          <a:xfrm>
            <a:off x="179388" y="188913"/>
            <a:ext cx="8785225" cy="65262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Наиболее часто первые симптомы заболевания возникают на коже лица, волосистой части головы. 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этой локализации очаги поражения могут существовать в течение нескольких месяцев или даже лет. 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Затем обычно возникает диссеминация, преимущественно на себорейных участках туловища - на коже груди, спины, плеч. 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Слизистые оболочки поражаются сравнительно редко. В этих случаях очаги напоминают поражение при вульгарной пузырчатке и выражены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незначительно.</a:t>
            </a:r>
          </a:p>
        </p:txBody>
      </p:sp>
    </p:spTree>
    <p:extLst>
      <p:ext uri="{BB962C8B-B14F-4D97-AF65-F5344CB8AC3E}">
        <p14:creationId xmlns:p14="http://schemas.microsoft.com/office/powerpoint/2010/main" val="5924701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88640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10000"/>
              </a:spcBef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Высыпания представлены симметрично расположенными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отчётливыми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эритематозными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очагами круглой или овальной формы, разной величины, покрытых наслоением чешуек и плоских корок, в особенности на спине и груди. Корки на поверхности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эритематозных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очагов - плотные или рыхлые, легко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осадняются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при трении одеждой, мытьё с образованием поверхностных эрозий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5105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" y="260648"/>
            <a:ext cx="8934675" cy="6408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3740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3935412" cy="6262688"/>
          </a:xfrm>
        </p:spPr>
      </p:pic>
      <p:sp>
        <p:nvSpPr>
          <p:cNvPr id="162819" name="Прямоугольник 2"/>
          <p:cNvSpPr>
            <a:spLocks noChangeArrowheads="1"/>
          </p:cNvSpPr>
          <p:nvPr/>
        </p:nvSpPr>
        <p:spPr bwMode="auto">
          <a:xfrm>
            <a:off x="4211638" y="260350"/>
            <a:ext cx="45720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большинстве случаев периферический рост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эритематозных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бляшек, покрытых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чешуйко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-корками, выражен незначительно. 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Рядом с ними иногда заметны дряблые тонкостенные пузыри, которые быстро вскрываются. 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Рядом с очагами и в их пределах хорошо выражен симптом Никольского.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 rot="21284706">
            <a:off x="186301" y="3144888"/>
            <a:ext cx="2227931" cy="573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0243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93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163843" name="Прямоугольник 3"/>
          <p:cNvSpPr>
            <a:spLocks noChangeArrowheads="1"/>
          </p:cNvSpPr>
          <p:nvPr/>
        </p:nvSpPr>
        <p:spPr bwMode="auto">
          <a:xfrm>
            <a:off x="4559300" y="150813"/>
            <a:ext cx="45847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Длительное существование корок, периферический рост и слияние очагов могут постепенно привести к развитию субтотального или тотального поражения кожи. Тогда обычно диагностируют эритродермическую форму листовидной пузырчатки. В этот период обычно повышается температура и ухудшается общее самочувствие больного.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91680" y="1851462"/>
            <a:ext cx="1850504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04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64867" name="Picture 2" descr="http://vmede.org/sait/content/Dematovenerologiya_4ebotaev_2013/img/11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0"/>
            <a:ext cx="9193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039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://nebolet.com/medimg/content/puzyrchatka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75"/>
            <a:ext cx="868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6989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2" descr="http://zadocs.ru/pars_docs/refs/51/50395/50395_html_5c5b34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13"/>
            <a:ext cx="9144000" cy="67929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5414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t="10924" r="62045" b="66624"/>
          <a:stretch/>
        </p:blipFill>
        <p:spPr bwMode="auto">
          <a:xfrm>
            <a:off x="1907628" y="908719"/>
            <a:ext cx="6038193" cy="457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5949280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Красная волчанка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4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Содержимое 2"/>
          <p:cNvSpPr>
            <a:spLocks noGrp="1"/>
          </p:cNvSpPr>
          <p:nvPr>
            <p:ph sz="quarter" idx="13"/>
          </p:nvPr>
        </p:nvSpPr>
        <p:spPr>
          <a:xfrm>
            <a:off x="179388" y="115888"/>
            <a:ext cx="8785225" cy="65278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 настоящего времени этиология истинной пузырчатки неизвестна, поэтому лечение этой группы заболеваний остаётся патогенетическим, направленным на подавление синтеза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аутоантител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 белкам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десмосомальных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связей шиповатых клеток эпидермиса.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Главным средством лечения больных истинной пузырчаткой в настоящее время являются </a:t>
            </a:r>
            <a:r>
              <a:rPr lang="ru-RU" sz="3000" b="1" dirty="0" err="1" smtClean="0">
                <a:effectLst/>
                <a:latin typeface="Times New Roman" pitchFamily="18" charset="0"/>
                <a:cs typeface="Times New Roman" pitchFamily="18" charset="0"/>
              </a:rPr>
              <a:t>глюкокортикостероидные</a:t>
            </a:r>
            <a:r>
              <a:rPr lang="ru-RU" sz="3000" b="1" dirty="0" smtClean="0">
                <a:effectLst/>
                <a:latin typeface="Times New Roman" pitchFamily="18" charset="0"/>
                <a:cs typeface="Times New Roman" pitchFamily="18" charset="0"/>
              </a:rPr>
              <a:t> гормоны (ГК).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43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27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352928" cy="4434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Несмотря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многочисленные и разнообразные осложнения, возникающие при лечении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ГК,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не существует абсолютных противопоказаний к лечению ими пузырчатки, так как только ГК предотвращают смерть больных.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0599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918648" cy="115212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Герпетиформный дерматоз Дюринга</a:t>
            </a:r>
          </a:p>
        </p:txBody>
      </p:sp>
    </p:spTree>
    <p:extLst>
      <p:ext uri="{BB962C8B-B14F-4D97-AF65-F5344CB8AC3E}">
        <p14:creationId xmlns:p14="http://schemas.microsoft.com/office/powerpoint/2010/main" val="23102275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Содержимое 2"/>
          <p:cNvSpPr>
            <a:spLocks noGrp="1"/>
          </p:cNvSpPr>
          <p:nvPr>
            <p:ph sz="quarter" idx="13"/>
          </p:nvPr>
        </p:nvSpPr>
        <p:spPr>
          <a:xfrm>
            <a:off x="152400" y="115888"/>
            <a:ext cx="8839200" cy="6589712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Это редкий доброкачественный, хронически рецидивирующий, полиморфный с образованием характерных герпетиформных пузырей дерматоз, сопровождающийся зудом и жжением и связанный с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энтеропатией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при повышенной чувствительности</a:t>
            </a:r>
          </a:p>
          <a:p>
            <a:pPr marL="0" indent="0"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глютену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Встречается редко (1 на 800 дерматозов), несколько чаще - у мужчин, чем у женщин (3:2).</a:t>
            </a:r>
          </a:p>
          <a:p>
            <a:pPr eaLnBrk="1" hangingPunct="1">
              <a:lnSpc>
                <a:spcPct val="150000"/>
              </a:lnSpc>
              <a:defRPr/>
            </a:pPr>
            <a:endParaRPr lang="ru-RU" sz="2800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5923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0" y="76200"/>
            <a:ext cx="9144000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36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Этиопатогенез</a:t>
            </a:r>
            <a:r>
              <a:rPr lang="ru-RU" sz="36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дерматоза Дюринга:</a:t>
            </a: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особая форма </a:t>
            </a:r>
            <a:r>
              <a:rPr lang="ru-RU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целиакии</a:t>
            </a: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 характерными </a:t>
            </a:r>
          </a:p>
          <a:p>
            <a:pPr algn="ctr">
              <a:lnSpc>
                <a:spcPct val="150000"/>
              </a:lnSpc>
            </a:pP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кожными проявлениями.</a:t>
            </a:r>
          </a:p>
        </p:txBody>
      </p:sp>
    </p:spTree>
    <p:extLst>
      <p:ext uri="{BB962C8B-B14F-4D97-AF65-F5344CB8AC3E}">
        <p14:creationId xmlns:p14="http://schemas.microsoft.com/office/powerpoint/2010/main" val="14206359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Содержимое 2"/>
          <p:cNvSpPr>
            <a:spLocks noGrp="1"/>
          </p:cNvSpPr>
          <p:nvPr>
            <p:ph sz="quarter" idx="13"/>
          </p:nvPr>
        </p:nvSpPr>
        <p:spPr>
          <a:xfrm>
            <a:off x="250825" y="188913"/>
            <a:ext cx="8642350" cy="593725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Образуются АТ класса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(реже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АТ к ретикулярной соединительной ткани (ретикулина).</a:t>
            </a:r>
          </a:p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Иммунные комплексы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глиадин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-иммуноглобулин А достигают кожи, фиксируются в области верхушек сосочков дермы и базальной мембраны и вызывают стереотипную воспалительную реакцию</a:t>
            </a:r>
          </a:p>
          <a:p>
            <a:pPr algn="ctr" eaLnBrk="1" hangingPunct="1">
              <a:buFont typeface="Arial" charset="0"/>
              <a:buNone/>
              <a:defRPr/>
            </a:pPr>
            <a:endParaRPr lang="ru-RU" dirty="0" smtClean="0">
              <a:solidFill>
                <a:srgbClr val="FFFF00"/>
              </a:solidFill>
            </a:endParaRPr>
          </a:p>
        </p:txBody>
      </p:sp>
      <p:sp>
        <p:nvSpPr>
          <p:cNvPr id="172035" name="Line 0"/>
          <p:cNvSpPr>
            <a:spLocks noChangeShapeType="1"/>
          </p:cNvSpPr>
          <p:nvPr/>
        </p:nvSpPr>
        <p:spPr bwMode="auto">
          <a:xfrm>
            <a:off x="4716463" y="5805488"/>
            <a:ext cx="0" cy="720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9707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pPr algn="ctr" eaLnBrk="1" hangingPunct="1"/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Клиника</a:t>
            </a:r>
          </a:p>
        </p:txBody>
      </p:sp>
      <p:sp>
        <p:nvSpPr>
          <p:cNvPr id="97283" name="Содержимое 2"/>
          <p:cNvSpPr>
            <a:spLocks noGrp="1"/>
          </p:cNvSpPr>
          <p:nvPr>
            <p:ph sz="quarter" idx="13"/>
          </p:nvPr>
        </p:nvSpPr>
        <p:spPr>
          <a:xfrm>
            <a:off x="250825" y="981075"/>
            <a:ext cx="8713788" cy="5145088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Истинный полиморфизм высыпаний.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Симметричность расположения.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Сильный зуд, жжение, боль.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Преимущественно на разгибательных поверхностях конечностей, верхняя часть спины, живот, ягодицы.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Вначале образуются эритема, уртикарии и даже папулы.</a:t>
            </a:r>
          </a:p>
          <a:p>
            <a:pPr eaLnBrk="1" hangingPunct="1">
              <a:lnSpc>
                <a:spcPct val="120000"/>
              </a:lnSpc>
              <a:defRPr/>
            </a:pP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8384806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7"/>
          <p:cNvSpPr>
            <a:spLocks noGrp="1" noChangeArrowheads="1"/>
          </p:cNvSpPr>
          <p:nvPr>
            <p:ph sz="quarter" idx="13"/>
          </p:nvPr>
        </p:nvSpPr>
        <p:spPr>
          <a:xfrm>
            <a:off x="196850" y="2349500"/>
            <a:ext cx="4176713" cy="5746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Мелкопузырный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8" name="Rectangle 8"/>
          <p:cNvSpPr>
            <a:spLocks noGrp="1" noChangeArrowheads="1"/>
          </p:cNvSpPr>
          <p:nvPr>
            <p:ph sz="quarter" idx="14"/>
          </p:nvPr>
        </p:nvSpPr>
        <p:spPr>
          <a:xfrm>
            <a:off x="4643438" y="2349500"/>
            <a:ext cx="3810000" cy="574675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Пемфигоидный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352928" cy="864096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Клинические варианты дерматоза Дюринга</a:t>
            </a:r>
          </a:p>
        </p:txBody>
      </p:sp>
      <p:sp>
        <p:nvSpPr>
          <p:cNvPr id="174085" name="Line 5"/>
          <p:cNvSpPr>
            <a:spLocks noChangeShapeType="1"/>
          </p:cNvSpPr>
          <p:nvPr/>
        </p:nvSpPr>
        <p:spPr bwMode="auto">
          <a:xfrm flipH="1">
            <a:off x="2987675" y="1557338"/>
            <a:ext cx="1301750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4086" name="Line 6"/>
          <p:cNvSpPr>
            <a:spLocks noChangeShapeType="1"/>
          </p:cNvSpPr>
          <p:nvPr/>
        </p:nvSpPr>
        <p:spPr bwMode="auto">
          <a:xfrm>
            <a:off x="4328729" y="1522359"/>
            <a:ext cx="1252538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pic>
        <p:nvPicPr>
          <p:cNvPr id="174087" name="Picture 10" descr="P101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8" name="Picture 11" descr="P101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3089275"/>
            <a:ext cx="4500563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1434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652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P1010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9210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Красная волч\trz4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8018"/>
            <a:ext cx="6120680" cy="60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0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5"/>
          <a:stretch>
            <a:fillRect/>
          </a:stretch>
        </p:blipFill>
        <p:spPr bwMode="auto">
          <a:xfrm>
            <a:off x="179388" y="269875"/>
            <a:ext cx="8785225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659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Содержимое 5"/>
          <p:cNvSpPr>
            <a:spLocks noGrp="1"/>
          </p:cNvSpPr>
          <p:nvPr>
            <p:ph sz="quarter" idx="13"/>
          </p:nvPr>
        </p:nvSpPr>
        <p:spPr>
          <a:xfrm>
            <a:off x="457200" y="333375"/>
            <a:ext cx="8229600" cy="5792788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Общее состояние нарушается редко.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М.б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симптомы общей интоксикации.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Симптом Никольского отрицательный.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Слизистая рта не поражается.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Повышенная чувствительность к йоду: проба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Ядассона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йодистый калий 20-50%.</a:t>
            </a:r>
          </a:p>
        </p:txBody>
      </p:sp>
    </p:spTree>
    <p:extLst>
      <p:ext uri="{BB962C8B-B14F-4D97-AF65-F5344CB8AC3E}">
        <p14:creationId xmlns:p14="http://schemas.microsoft.com/office/powerpoint/2010/main" val="3631083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Содержимое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856984" cy="6552728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17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3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Цитодиагностика: мазки-отпечатки: </a:t>
            </a:r>
            <a:r>
              <a:rPr lang="ru-RU" sz="33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отсутсвуют</a:t>
            </a:r>
            <a:r>
              <a:rPr lang="ru-RU" sz="3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акантолитические</a:t>
            </a:r>
            <a:r>
              <a:rPr lang="ru-RU" sz="33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клетки, большое количество эозинофилов.</a:t>
            </a:r>
          </a:p>
          <a:p>
            <a:pPr algn="ctr" eaLnBrk="1" hangingPunct="1">
              <a:lnSpc>
                <a:spcPct val="16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3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Гистопатология: </a:t>
            </a:r>
            <a:r>
              <a:rPr lang="ru-RU" sz="3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субэпидермально</a:t>
            </a:r>
            <a:r>
              <a:rPr lang="ru-RU" sz="3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расположенные пузыри; Отёк и воспалительный инфильтрат сосочкового слоя дермы, состоящий из гистиоцитов, лимфоцитов, эозинофилов и нейтрофилов; эозинофильно-</a:t>
            </a:r>
            <a:r>
              <a:rPr lang="ru-RU" sz="3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нейтрофильные</a:t>
            </a:r>
            <a:r>
              <a:rPr lang="ru-RU" sz="3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микроабсцессы на вершинах сосочков дермы.</a:t>
            </a:r>
          </a:p>
          <a:p>
            <a:pPr eaLnBrk="1" hangingPunct="1"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015626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856663" cy="609600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Критерии диагностики дерматоза Дюринга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685800"/>
            <a:ext cx="8664575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Типичная симптоматика высыпаний. 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Положительная проба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Ядассона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накожная компрессная проба с мазью, содержащей 20-50% йодистый калий.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Интенсивный зуд кожи и жжение в области поражения.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Хроническое, рецидивирующее доброкачественное течение.</a:t>
            </a:r>
          </a:p>
        </p:txBody>
      </p:sp>
    </p:spTree>
    <p:extLst>
      <p:ext uri="{BB962C8B-B14F-4D97-AF65-F5344CB8AC3E}">
        <p14:creationId xmlns:p14="http://schemas.microsoft.com/office/powerpoint/2010/main" val="23032811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Содержимое 4"/>
          <p:cNvSpPr>
            <a:spLocks noGrp="1"/>
          </p:cNvSpPr>
          <p:nvPr>
            <p:ph sz="quarter" idx="13"/>
          </p:nvPr>
        </p:nvSpPr>
        <p:spPr>
          <a:xfrm>
            <a:off x="179388" y="908050"/>
            <a:ext cx="4316412" cy="5218113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Мелкопузырный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вариант: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Чесотка; почесуха взрослых;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пруригинозные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высыпания при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АтД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субкорнеальный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пустулёз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5476" name="Содержимое 5"/>
          <p:cNvSpPr>
            <a:spLocks noGrp="1"/>
          </p:cNvSpPr>
          <p:nvPr>
            <p:ph sz="quarter" idx="14"/>
          </p:nvPr>
        </p:nvSpPr>
        <p:spPr>
          <a:xfrm>
            <a:off x="5220072" y="981075"/>
            <a:ext cx="3923928" cy="514508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Буллёзный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вариант: 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Вульгарная пузырчатка;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пемфигоид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5474" name="Заголовок 3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Дифференциальная диагностика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393274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1911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Терапия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 дерматоза Дюринга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388" y="549275"/>
            <a:ext cx="8758237" cy="66960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Безглютеновая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диета.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Курсовое назначение препаратов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сульфонового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ряда (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диуцифон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ДДС,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димоцифон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дапсон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авлосульфон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сульфетрон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лампрен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др.).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ГКС.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Наружные противовоспалительные,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противозудные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противомикробные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332808981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8370" name="Picture 2" descr="C:\Users\Admin\Desktop\Картинки\IMG_143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576"/>
            <a:ext cx="8640960" cy="677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892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   за  </a:t>
            </a:r>
            <a:r>
              <a:rPr lang="ru-RU" sz="5400" b="1" dirty="0"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4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Красная волч\image0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1" y="548680"/>
            <a:ext cx="7834004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77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417638"/>
            <a:ext cx="76200" cy="1063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381000"/>
            <a:ext cx="7162800" cy="5745163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ПЛАН:</a:t>
            </a:r>
          </a:p>
          <a:p>
            <a:pPr algn="ctr"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этиология</a:t>
            </a:r>
          </a:p>
          <a:p>
            <a:pPr algn="ctr"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патогенез</a:t>
            </a:r>
          </a:p>
          <a:p>
            <a:pPr algn="ctr"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клиника</a:t>
            </a:r>
          </a:p>
          <a:p>
            <a:pPr algn="ctr"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лечение</a:t>
            </a:r>
          </a:p>
          <a:p>
            <a:pPr algn="ctr" eaLnBrk="1" hangingPunct="1">
              <a:buFontTx/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профилактика</a:t>
            </a:r>
          </a:p>
          <a:p>
            <a:pPr algn="ctr" eaLnBrk="1" hangingPunct="1">
              <a:buFontTx/>
              <a:buNone/>
            </a:pPr>
            <a:endParaRPr lang="ru-RU" dirty="0" smtClean="0"/>
          </a:p>
          <a:p>
            <a:pPr algn="ctr" eaLnBrk="1" hangingPunct="1">
              <a:buFontTx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511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Красная волч\kak-lechit-hejlit-na-gubah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8" y="332656"/>
            <a:ext cx="850982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41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Красная волч\image_38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9"/>
          <a:stretch/>
        </p:blipFill>
        <p:spPr bwMode="auto">
          <a:xfrm>
            <a:off x="1187624" y="158305"/>
            <a:ext cx="6768752" cy="64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Красная волч\slide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2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Красная волч\3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408"/>
            <a:ext cx="7704856" cy="666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051720" y="1268760"/>
            <a:ext cx="4464496" cy="1033264"/>
          </a:xfrm>
          <a:prstGeom prst="roundRect">
            <a:avLst/>
          </a:prstGeom>
          <a:solidFill>
            <a:srgbClr val="FED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1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228600" y="2362200"/>
            <a:ext cx="8305800" cy="14573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b="1" kern="10" spc="72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Склеродермия</a:t>
            </a:r>
          </a:p>
        </p:txBody>
      </p:sp>
    </p:spTree>
    <p:extLst>
      <p:ext uri="{BB962C8B-B14F-4D97-AF65-F5344CB8AC3E}">
        <p14:creationId xmlns:p14="http://schemas.microsoft.com/office/powerpoint/2010/main" val="6171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76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40963" name="Rectangle 4" descr="Газетная бумага"/>
          <p:cNvSpPr>
            <a:spLocks noChangeArrowheads="1"/>
          </p:cNvSpPr>
          <p:nvPr/>
        </p:nvSpPr>
        <p:spPr bwMode="auto">
          <a:xfrm>
            <a:off x="228600" y="152400"/>
            <a:ext cx="8610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                         </a:t>
            </a:r>
            <a:r>
              <a:rPr lang="ru-RU" sz="4000" b="1">
                <a:solidFill>
                  <a:srgbClr val="FFFF00"/>
                </a:solidFill>
                <a:latin typeface="Times New Roman" pitchFamily="18" charset="0"/>
              </a:rPr>
              <a:t>Склеродермия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объединяет группу различных нозологических форм и синдромов с характерным развитием локального или генерализованного фиброза с вовлечением в патологический процесс жизненно важных органов.</a:t>
            </a:r>
          </a:p>
        </p:txBody>
      </p:sp>
    </p:spTree>
    <p:extLst>
      <p:ext uri="{BB962C8B-B14F-4D97-AF65-F5344CB8AC3E}">
        <p14:creationId xmlns:p14="http://schemas.microsoft.com/office/powerpoint/2010/main" val="128062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76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41987" name="Rectangle 4" descr="Газетная бумага"/>
          <p:cNvSpPr>
            <a:spLocks noChangeArrowheads="1"/>
          </p:cNvSpPr>
          <p:nvPr/>
        </p:nvSpPr>
        <p:spPr bwMode="auto">
          <a:xfrm>
            <a:off x="228600" y="304800"/>
            <a:ext cx="8534400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ru-RU" sz="3200" b="1" u="sng">
                <a:solidFill>
                  <a:srgbClr val="FFFF00"/>
                </a:solidFill>
                <a:latin typeface="Times New Roman" pitchFamily="18" charset="0"/>
              </a:rPr>
              <a:t>Этиология склеродермии ещё окончательно не установлена</a:t>
            </a:r>
          </a:p>
          <a:p>
            <a:pPr algn="ctr" eaLnBrk="1" hangingPunct="1"/>
            <a:endParaRPr lang="ru-RU" sz="3200" b="1" u="sng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Предполагается</a:t>
            </a:r>
            <a:r>
              <a:rPr lang="en-US" sz="32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развитие генетически зависимого инфекционно-аллергического процесса. </a:t>
            </a:r>
          </a:p>
          <a:p>
            <a:pPr algn="ctr" eaLnBrk="1" hangingPunct="1"/>
            <a:endParaRPr lang="ru-RU" sz="3200" b="1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Наибольшее значение имеет наличие инфекции, прежде всего вирусной.</a:t>
            </a:r>
          </a:p>
        </p:txBody>
      </p:sp>
    </p:spTree>
    <p:extLst>
      <p:ext uri="{BB962C8B-B14F-4D97-AF65-F5344CB8AC3E}">
        <p14:creationId xmlns:p14="http://schemas.microsoft.com/office/powerpoint/2010/main" val="30724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76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86800" y="6096000"/>
            <a:ext cx="76200" cy="76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smtClean="0"/>
              <a:t> </a:t>
            </a:r>
          </a:p>
        </p:txBody>
      </p:sp>
      <p:sp>
        <p:nvSpPr>
          <p:cNvPr id="43012" name="Rectangle 4" descr="Газетная бумага"/>
          <p:cNvSpPr>
            <a:spLocks noChangeArrowheads="1"/>
          </p:cNvSpPr>
          <p:nvPr/>
        </p:nvSpPr>
        <p:spPr bwMode="auto">
          <a:xfrm>
            <a:off x="152400" y="228600"/>
            <a:ext cx="88392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        </a:t>
            </a:r>
            <a:r>
              <a:rPr lang="ru-RU" sz="3200" b="1">
                <a:latin typeface="Times New Roman" pitchFamily="18" charset="0"/>
              </a:rPr>
              <a:t>В патогенезе предполагается</a:t>
            </a: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 мультифакториальное наследование;</a:t>
            </a:r>
          </a:p>
          <a:p>
            <a:pPr eaLnBrk="1" hangingPunct="1">
              <a:buFontTx/>
              <a:buChar char="-"/>
            </a:pPr>
            <a:endParaRPr lang="ru-RU" sz="3200" b="1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 изменение микроциркуляции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</a:rPr>
              <a:t> – </a:t>
            </a:r>
          </a:p>
          <a:p>
            <a:pPr eaLnBrk="1" hangingPunct="1"/>
            <a:r>
              <a:rPr lang="ru-RU" b="1">
                <a:solidFill>
                  <a:srgbClr val="FFFF00"/>
                </a:solidFill>
                <a:latin typeface="Times New Roman" pitchFamily="18" charset="0"/>
              </a:rPr>
              <a:t>поражение мелких артерий, артериол, капилляров, пролиферация и деструкция эндотелия;</a:t>
            </a: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endParaRPr lang="ru-RU" sz="3200" b="1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FontTx/>
              <a:buChar char="-"/>
            </a:pP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 склероз интимы; </a:t>
            </a:r>
          </a:p>
          <a:p>
            <a:pPr eaLnBrk="1" hangingPunct="1">
              <a:lnSpc>
                <a:spcPct val="70000"/>
              </a:lnSpc>
            </a:pPr>
            <a:endParaRPr lang="ru-RU" sz="3200" b="1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sz="32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гипотезы - обменных, </a:t>
            </a:r>
          </a:p>
          <a:p>
            <a:pPr eaLnBrk="1" hangingPunct="1">
              <a:lnSpc>
                <a:spcPct val="120000"/>
              </a:lnSpc>
            </a:pP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                   - сосудистых, </a:t>
            </a:r>
          </a:p>
          <a:p>
            <a:pPr eaLnBrk="1" hangingPunct="1">
              <a:lnSpc>
                <a:spcPct val="120000"/>
              </a:lnSpc>
            </a:pP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                   - иммунных нарушений.</a:t>
            </a:r>
          </a:p>
        </p:txBody>
      </p:sp>
    </p:spTree>
    <p:extLst>
      <p:ext uri="{BB962C8B-B14F-4D97-AF65-F5344CB8AC3E}">
        <p14:creationId xmlns:p14="http://schemas.microsoft.com/office/powerpoint/2010/main" val="13322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76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44035" name="Rectangle 4" descr="Газетная бумага"/>
          <p:cNvSpPr>
            <a:spLocks noChangeArrowheads="1"/>
          </p:cNvSpPr>
          <p:nvPr/>
        </p:nvSpPr>
        <p:spPr bwMode="auto">
          <a:xfrm>
            <a:off x="152400" y="152400"/>
            <a:ext cx="8839200" cy="575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</a:rPr>
              <a:t>Нарушения метаболизма соединительной ткани проявляются:</a:t>
            </a:r>
          </a:p>
          <a:p>
            <a:pPr eaLnBrk="1" hangingPunct="1">
              <a:buFontTx/>
              <a:buChar char="-"/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гиперпродукцией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коллагена фибробластами;</a:t>
            </a:r>
          </a:p>
          <a:p>
            <a:pPr eaLnBrk="1" hangingPunct="1">
              <a:buFontTx/>
              <a:buChar char="-"/>
            </a:pPr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нарушением соотношения растворимой и нерастворимой фракций коллагена;</a:t>
            </a:r>
          </a:p>
          <a:p>
            <a:pPr eaLnBrk="1" hangingPunct="1">
              <a:buFontTx/>
              <a:buChar char="-"/>
            </a:pPr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повышенным содержанием 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оксипролина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в плазме крови и моче;</a:t>
            </a:r>
          </a:p>
          <a:p>
            <a:pPr eaLnBrk="1" hangingPunct="1">
              <a:buFontTx/>
              <a:buChar char="-"/>
            </a:pPr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- накоплением меди в коже.</a:t>
            </a:r>
          </a:p>
          <a:p>
            <a:pPr eaLnBrk="1" hangingPunct="1"/>
            <a:endParaRPr lang="ru-RU" b="1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ru-RU" sz="3200" b="1" dirty="0">
                <a:latin typeface="Times New Roman" pitchFamily="18" charset="0"/>
              </a:rPr>
              <a:t>Аутоиммунные нарушения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появление различных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аутоантител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, в том числе антинуклеарных антител, ЦИК.</a:t>
            </a:r>
          </a:p>
        </p:txBody>
      </p:sp>
    </p:spTree>
    <p:extLst>
      <p:ext uri="{BB962C8B-B14F-4D97-AF65-F5344CB8AC3E}">
        <p14:creationId xmlns:p14="http://schemas.microsoft.com/office/powerpoint/2010/main" val="61727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1524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86800" y="6096000"/>
            <a:ext cx="76200" cy="76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smtClean="0"/>
              <a:t> </a:t>
            </a:r>
          </a:p>
        </p:txBody>
      </p:sp>
      <p:sp>
        <p:nvSpPr>
          <p:cNvPr id="45060" name="Rectangle 5" descr="Газетная бумага"/>
          <p:cNvSpPr>
            <a:spLocks noChangeArrowheads="1"/>
          </p:cNvSpPr>
          <p:nvPr/>
        </p:nvSpPr>
        <p:spPr bwMode="auto">
          <a:xfrm>
            <a:off x="136525" y="0"/>
            <a:ext cx="9007475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Склерозирование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соединительной ткани всегда имеет системный характер.</a:t>
            </a:r>
          </a:p>
        </p:txBody>
      </p:sp>
      <p:sp>
        <p:nvSpPr>
          <p:cNvPr id="45061" name="Rectangle 6" descr="Газетная бумага"/>
          <p:cNvSpPr>
            <a:spLocks noChangeArrowheads="1"/>
          </p:cNvSpPr>
          <p:nvPr/>
        </p:nvSpPr>
        <p:spPr bwMode="auto">
          <a:xfrm>
            <a:off x="228600" y="1347788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Основному процессу сопутствуют нейроэндокринные расстройства</a:t>
            </a:r>
          </a:p>
        </p:txBody>
      </p:sp>
      <p:sp>
        <p:nvSpPr>
          <p:cNvPr id="45062" name="Rectangle 7" descr="Газетная бумага"/>
          <p:cNvSpPr>
            <a:spLocks noChangeArrowheads="1"/>
          </p:cNvSpPr>
          <p:nvPr/>
        </p:nvSpPr>
        <p:spPr bwMode="auto">
          <a:xfrm>
            <a:off x="587375" y="3230563"/>
            <a:ext cx="247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sz="2000" b="1">
                <a:solidFill>
                  <a:srgbClr val="660033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5063" name="Rectangle 8" descr="Газетная бумага"/>
          <p:cNvSpPr>
            <a:spLocks noChangeArrowheads="1"/>
          </p:cNvSpPr>
          <p:nvPr/>
        </p:nvSpPr>
        <p:spPr bwMode="auto">
          <a:xfrm>
            <a:off x="228600" y="2514600"/>
            <a:ext cx="8763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ru-RU" sz="2400" b="1" u="sng" dirty="0">
                <a:latin typeface="Times New Roman" pitchFamily="18" charset="0"/>
              </a:rPr>
              <a:t>Триггерные факторы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: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- Охлаждение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- Вибрация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- Инфекции (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ретровирусы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герпесвирусы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- Химические вещества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- Лекарственные вещества и др.</a:t>
            </a:r>
          </a:p>
        </p:txBody>
      </p:sp>
    </p:spTree>
    <p:extLst>
      <p:ext uri="{BB962C8B-B14F-4D97-AF65-F5344CB8AC3E}">
        <p14:creationId xmlns:p14="http://schemas.microsoft.com/office/powerpoint/2010/main" val="166099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52400" y="76200"/>
            <a:ext cx="8884096" cy="666516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Аутоиммунные заболевания – это заболевания связанные с нарушением функционирования иммунной системы человека, которая начинает воспринимать собственные ткани, как чужеродные, и повреждать их. Подобные заболевания ещё называют системными, ведь, как правило, поражается целая система или даже весь организм.</a:t>
            </a:r>
          </a:p>
          <a:p>
            <a:pPr algn="ctr">
              <a:lnSpc>
                <a:spcPct val="150000"/>
              </a:lnSpc>
              <a:defRPr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5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1524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86800" y="6096000"/>
            <a:ext cx="76200" cy="76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smtClean="0"/>
              <a:t> </a:t>
            </a:r>
          </a:p>
        </p:txBody>
      </p:sp>
      <p:sp>
        <p:nvSpPr>
          <p:cNvPr id="47108" name="Rectangle 5" descr="Газетная бумага"/>
          <p:cNvSpPr>
            <a:spLocks noChangeArrowheads="1"/>
          </p:cNvSpPr>
          <p:nvPr/>
        </p:nvSpPr>
        <p:spPr bwMode="auto">
          <a:xfrm>
            <a:off x="1143000" y="76200"/>
            <a:ext cx="701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sz="3200" b="1">
                <a:latin typeface="Times New Roman" pitchFamily="18" charset="0"/>
              </a:rPr>
              <a:t>КЛАССИФИКАЦИЯ</a:t>
            </a:r>
          </a:p>
        </p:txBody>
      </p:sp>
      <p:sp>
        <p:nvSpPr>
          <p:cNvPr id="47109" name="Rectangle 6" descr="Газетная бумага"/>
          <p:cNvSpPr>
            <a:spLocks noChangeArrowheads="1"/>
          </p:cNvSpPr>
          <p:nvPr/>
        </p:nvSpPr>
        <p:spPr bwMode="auto">
          <a:xfrm>
            <a:off x="381000" y="908720"/>
            <a:ext cx="8583488" cy="12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10000"/>
              </a:spcBef>
              <a:buFontTx/>
              <a:buAutoNum type="arabicPeriod"/>
            </a:pPr>
            <a:r>
              <a:rPr lang="ru-RU" sz="2400" b="1" dirty="0">
                <a:latin typeface="Times New Roman" pitchFamily="18" charset="0"/>
              </a:rPr>
              <a:t>Системная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(диффузная) склеродермия или системный склероз.</a:t>
            </a:r>
          </a:p>
          <a:p>
            <a:pPr marL="342900" indent="-342900" eaLnBrk="1" hangingPunct="1">
              <a:spcBef>
                <a:spcPct val="10000"/>
              </a:spcBef>
              <a:buFontTx/>
              <a:buAutoNum type="arabicPeriod"/>
            </a:pPr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7110" name="Rectangle 7" descr="Газетная бумага"/>
          <p:cNvSpPr>
            <a:spLocks noChangeArrowheads="1"/>
          </p:cNvSpPr>
          <p:nvPr/>
        </p:nvSpPr>
        <p:spPr bwMode="auto">
          <a:xfrm>
            <a:off x="381000" y="2133600"/>
            <a:ext cx="824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10000"/>
              </a:spcBef>
            </a:pPr>
            <a:r>
              <a:rPr lang="ru-RU" sz="2000" b="1" dirty="0">
                <a:latin typeface="Times New Roman" pitchFamily="18" charset="0"/>
              </a:rPr>
              <a:t>2</a:t>
            </a:r>
            <a:r>
              <a:rPr lang="ru-RU" sz="2400" b="1" dirty="0">
                <a:latin typeface="Times New Roman" pitchFamily="18" charset="0"/>
              </a:rPr>
              <a:t>.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</a:rPr>
              <a:t>Очаговая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(ограниченная) склеродермия</a:t>
            </a:r>
          </a:p>
        </p:txBody>
      </p:sp>
      <p:sp>
        <p:nvSpPr>
          <p:cNvPr id="47111" name="Rectangle 9" descr="Газетная бумага"/>
          <p:cNvSpPr>
            <a:spLocks noChangeArrowheads="1"/>
          </p:cNvSpPr>
          <p:nvPr/>
        </p:nvSpPr>
        <p:spPr bwMode="auto">
          <a:xfrm>
            <a:off x="381000" y="2744788"/>
            <a:ext cx="472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а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/  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бляшечная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7112" name="Rectangle 10" descr="Газетная бумага"/>
          <p:cNvSpPr>
            <a:spLocks noChangeArrowheads="1"/>
          </p:cNvSpPr>
          <p:nvPr/>
        </p:nvSpPr>
        <p:spPr bwMode="auto">
          <a:xfrm>
            <a:off x="381000" y="3206750"/>
            <a:ext cx="55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б/   линейная (полосовидная)</a:t>
            </a:r>
          </a:p>
        </p:txBody>
      </p:sp>
      <p:sp>
        <p:nvSpPr>
          <p:cNvPr id="47113" name="Rectangle 11" descr="Газетная бумага"/>
          <p:cNvSpPr>
            <a:spLocks noChangeArrowheads="1"/>
          </p:cNvSpPr>
          <p:nvPr/>
        </p:nvSpPr>
        <p:spPr bwMode="auto">
          <a:xfrm>
            <a:off x="381000" y="3981450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10000"/>
              </a:spcBef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в/   пятнистая (болезнь белых пятен,   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склероатрофический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лихен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7114" name="Rectangle 12" descr="Газетная бумага"/>
          <p:cNvSpPr>
            <a:spLocks noChangeArrowheads="1"/>
          </p:cNvSpPr>
          <p:nvPr/>
        </p:nvSpPr>
        <p:spPr bwMode="auto">
          <a:xfrm>
            <a:off x="381000" y="5297488"/>
            <a:ext cx="800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10000"/>
              </a:spcBef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г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/  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идиопатическая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атрофодермия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latin typeface="Times New Roman" pitchFamily="18" charset="0"/>
              </a:rPr>
              <a:t>Пазини-Пьерини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00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101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012"/>
            <a:ext cx="7569200" cy="663098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3779912" y="1340768"/>
            <a:ext cx="3096344" cy="3600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5292080" y="1340768"/>
            <a:ext cx="1584176" cy="201622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6516216" y="1340768"/>
            <a:ext cx="360040" cy="136815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5292080" y="4941168"/>
            <a:ext cx="1224136" cy="792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876256" y="1340768"/>
            <a:ext cx="1008112" cy="187220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2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1010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8915400" cy="66865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724128" y="2132856"/>
            <a:ext cx="1584176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6372200" y="2132856"/>
            <a:ext cx="936104" cy="7812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0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1204" name="Picture 4" descr="Изображение 14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4076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6482702" y="836712"/>
            <a:ext cx="465562" cy="225465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4283970" y="836712"/>
            <a:ext cx="2664294" cy="21602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948264" y="836712"/>
            <a:ext cx="1245764" cy="15121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2228" name="Picture 4" descr="Изображение 14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3"/>
            <a:ext cx="9144000" cy="66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1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101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71438"/>
            <a:ext cx="4302125" cy="573405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Склеродермия_с_атроф_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183063" cy="5611813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3059832" y="1484784"/>
            <a:ext cx="576064" cy="14536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491880" y="1484784"/>
            <a:ext cx="144016" cy="1800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6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Склеродермия_с_атроф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7550"/>
            <a:ext cx="5865754" cy="654105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0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76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86800" y="6096000"/>
            <a:ext cx="76200" cy="76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smtClean="0"/>
              <a:t> </a:t>
            </a:r>
          </a:p>
        </p:txBody>
      </p:sp>
      <p:sp>
        <p:nvSpPr>
          <p:cNvPr id="55300" name="Rectangle 4" descr="Газетная бумага"/>
          <p:cNvSpPr>
            <a:spLocks noChangeArrowheads="1"/>
          </p:cNvSpPr>
          <p:nvPr/>
        </p:nvSpPr>
        <p:spPr bwMode="auto">
          <a:xfrm>
            <a:off x="457200" y="685800"/>
            <a:ext cx="83820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Линейная форма склеродермии характерна для детского возраста.</a:t>
            </a:r>
          </a:p>
        </p:txBody>
      </p:sp>
      <p:sp>
        <p:nvSpPr>
          <p:cNvPr id="55301" name="Rectangle 5" descr="Газетная бумага"/>
          <p:cNvSpPr>
            <a:spLocks noChangeArrowheads="1"/>
          </p:cNvSpPr>
          <p:nvPr/>
        </p:nvSpPr>
        <p:spPr bwMode="auto">
          <a:xfrm>
            <a:off x="152400" y="2286000"/>
            <a:ext cx="8839200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       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Очаги могут располагаться по ходу сосудов, нервных стволов, переходить на слизистые оболочки.</a:t>
            </a:r>
          </a:p>
        </p:txBody>
      </p:sp>
      <p:sp>
        <p:nvSpPr>
          <p:cNvPr id="55302" name="Rectangle 6" descr="Газетная бумага"/>
          <p:cNvSpPr>
            <a:spLocks noChangeArrowheads="1"/>
          </p:cNvSpPr>
          <p:nvPr/>
        </p:nvSpPr>
        <p:spPr bwMode="auto">
          <a:xfrm>
            <a:off x="228600" y="3962400"/>
            <a:ext cx="86106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       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</a:rPr>
              <a:t>Обычно процесс начинается с поражения волосистой части головы и распространяется на кожу лба, спинку носа и далее вниз.</a:t>
            </a:r>
          </a:p>
        </p:txBody>
      </p:sp>
    </p:spTree>
    <p:extLst>
      <p:ext uri="{BB962C8B-B14F-4D97-AF65-F5344CB8AC3E}">
        <p14:creationId xmlns:p14="http://schemas.microsoft.com/office/powerpoint/2010/main" val="83349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101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6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Л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4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76200"/>
            <a:ext cx="9067800" cy="60198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Системные заболевания соединительной ткани – это аутоиммунные расстройства, при которых одновременно поражаются многие органы и ткани. Соединительная ткань – главная «опора» нашего организма: 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элементы обнаруживаются в коже, костях, хрящах, стенках сосудов, строме органов и даже крови. Иногда по неизвестным причинам организм начинает воспринимать собственную соединительную ткань как чужеродную и упорно 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2800" b="1" dirty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атакует – в этом случае развивается аутоиммунное заболевание.</a:t>
            </a:r>
          </a:p>
          <a:p>
            <a:pPr>
              <a:lnSpc>
                <a:spcPct val="120000"/>
              </a:lnSpc>
              <a:defRPr/>
            </a:pPr>
            <a:endParaRPr lang="ru-RU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61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Склеродермия линейная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>
            <a:fillRect/>
          </a:stretch>
        </p:blipFill>
        <p:spPr bwMode="auto">
          <a:xfrm>
            <a:off x="0" y="149225"/>
            <a:ext cx="8915400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4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76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86800" y="6096000"/>
            <a:ext cx="152400" cy="76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smtClean="0"/>
              <a:t> </a:t>
            </a:r>
          </a:p>
        </p:txBody>
      </p:sp>
      <p:sp>
        <p:nvSpPr>
          <p:cNvPr id="57348" name="Rectangle 4" descr="Газетная бумага"/>
          <p:cNvSpPr>
            <a:spLocks noChangeArrowheads="1"/>
          </p:cNvSpPr>
          <p:nvPr/>
        </p:nvSpPr>
        <p:spPr bwMode="auto">
          <a:xfrm>
            <a:off x="76200" y="798513"/>
            <a:ext cx="8915400" cy="534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latin typeface="Times New Roman" pitchFamily="18" charset="0"/>
              </a:rPr>
              <a:t>   </a:t>
            </a:r>
            <a:r>
              <a:rPr lang="ru-RU" sz="3200" b="1" dirty="0">
                <a:latin typeface="Times New Roman" pitchFamily="18" charset="0"/>
              </a:rPr>
              <a:t>ОС </a:t>
            </a:r>
            <a:r>
              <a:rPr lang="ru-RU" sz="3200" dirty="0">
                <a:latin typeface="Times New Roman" pitchFamily="18" charset="0"/>
              </a:rPr>
              <a:t>(поверхностная форма очаговой склер.)</a:t>
            </a:r>
            <a:r>
              <a:rPr lang="ru-RU" sz="3200" b="1" dirty="0">
                <a:latin typeface="Times New Roman" pitchFamily="18" charset="0"/>
              </a:rPr>
              <a:t> :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Белые пятна диаметром около 0,5 см.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Процесс локализуется на любом участке кожного покрова, но реже на спине и животе.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Цвет пятен снежно-белый, перламутровый, по периферии может быть сиреневая кайма. 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Иногда в центре – углубление, выполненное роговой пробочкой.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Заканчивается атрофией.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Течение длительное.</a:t>
            </a:r>
          </a:p>
        </p:txBody>
      </p:sp>
      <p:sp>
        <p:nvSpPr>
          <p:cNvPr id="59397" name="Rectangle 5" descr="Газетная бумага"/>
          <p:cNvSpPr>
            <a:spLocks noChangeArrowheads="1"/>
          </p:cNvSpPr>
          <p:nvPr/>
        </p:nvSpPr>
        <p:spPr bwMode="auto">
          <a:xfrm>
            <a:off x="685800" y="152400"/>
            <a:ext cx="807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10000"/>
              </a:spcBef>
            </a:pPr>
            <a:r>
              <a:rPr lang="ru-RU" sz="3600" b="1">
                <a:latin typeface="Times New Roman" pitchFamily="18" charset="0"/>
              </a:rPr>
              <a:t>Болезнь белых пятен - вариа</a:t>
            </a:r>
            <a:r>
              <a:rPr lang="ru-RU" sz="3200" b="1">
                <a:latin typeface="Times New Roman" pitchFamily="18" charset="0"/>
              </a:rPr>
              <a:t>нт</a:t>
            </a:r>
            <a:r>
              <a:rPr lang="ru-RU" sz="3600" b="1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02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Больная 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819400"/>
            <a:ext cx="4419600" cy="39624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Больная 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343400" cy="39497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2247900" y="836712"/>
            <a:ext cx="883940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2247900" y="836712"/>
            <a:ext cx="883940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379865" y="836712"/>
            <a:ext cx="751975" cy="9672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7524328" y="3789040"/>
            <a:ext cx="720080" cy="75608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7524328" y="3789040"/>
            <a:ext cx="720080" cy="2368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7740352" y="3789040"/>
            <a:ext cx="504056" cy="15121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8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76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86800" y="6096000"/>
            <a:ext cx="76200" cy="76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smtClean="0"/>
              <a:t> </a:t>
            </a:r>
          </a:p>
        </p:txBody>
      </p:sp>
      <p:sp>
        <p:nvSpPr>
          <p:cNvPr id="61444" name="Rectangle 4" descr="Газетная бумага"/>
          <p:cNvSpPr>
            <a:spLocks noChangeArrowheads="1"/>
          </p:cNvSpPr>
          <p:nvPr/>
        </p:nvSpPr>
        <p:spPr bwMode="auto">
          <a:xfrm>
            <a:off x="457200" y="762000"/>
            <a:ext cx="83058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10000"/>
              </a:spcBef>
            </a:pP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ru-RU" sz="3200" b="1">
                <a:latin typeface="Times New Roman" pitchFamily="18" charset="0"/>
              </a:rPr>
              <a:t>Идиопатическая атрофодермия </a:t>
            </a:r>
          </a:p>
          <a:p>
            <a:pPr algn="ctr" eaLnBrk="1" hangingPunct="1">
              <a:spcBef>
                <a:spcPct val="10000"/>
              </a:spcBef>
            </a:pPr>
            <a:r>
              <a:rPr lang="ru-RU" sz="3200" b="1">
                <a:latin typeface="Times New Roman" pitchFamily="18" charset="0"/>
              </a:rPr>
              <a:t>        Пазини-Пьерини</a:t>
            </a:r>
          </a:p>
        </p:txBody>
      </p:sp>
      <p:sp>
        <p:nvSpPr>
          <p:cNvPr id="61445" name="Rectangle 5" descr="Газетная бумага"/>
          <p:cNvSpPr>
            <a:spLocks noChangeArrowheads="1"/>
          </p:cNvSpPr>
          <p:nvPr/>
        </p:nvSpPr>
        <p:spPr bwMode="auto">
          <a:xfrm>
            <a:off x="381000" y="2349500"/>
            <a:ext cx="807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Чаще наблюдается у молодых женщин.</a:t>
            </a:r>
          </a:p>
        </p:txBody>
      </p:sp>
      <p:sp>
        <p:nvSpPr>
          <p:cNvPr id="61446" name="Rectangle 6" descr="Газетная бумага"/>
          <p:cNvSpPr>
            <a:spLocks noChangeArrowheads="1"/>
          </p:cNvSpPr>
          <p:nvPr/>
        </p:nvSpPr>
        <p:spPr bwMode="auto">
          <a:xfrm>
            <a:off x="381000" y="3200400"/>
            <a:ext cx="8382000" cy="12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 Синевато-фиолетовые пятна на туловище с  гладким, слегка запавшим центром.</a:t>
            </a:r>
          </a:p>
          <a:p>
            <a:pPr eaLnBrk="1" hangingPunct="1">
              <a:spcBef>
                <a:spcPct val="10000"/>
              </a:spcBef>
              <a:buFontTx/>
              <a:buChar char="•"/>
            </a:pPr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1447" name="Rectangle 7" descr="Газетная бумага"/>
          <p:cNvSpPr>
            <a:spLocks noChangeArrowheads="1"/>
          </p:cNvSpPr>
          <p:nvPr/>
        </p:nvSpPr>
        <p:spPr bwMode="auto">
          <a:xfrm>
            <a:off x="381000" y="4364038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Иногда вокруг пятен – сиреневое кольцо.</a:t>
            </a:r>
          </a:p>
        </p:txBody>
      </p:sp>
      <p:sp>
        <p:nvSpPr>
          <p:cNvPr id="61448" name="Rectangle 8" descr="Газетная бумага"/>
          <p:cNvSpPr>
            <a:spLocks noChangeArrowheads="1"/>
          </p:cNvSpPr>
          <p:nvPr/>
        </p:nvSpPr>
        <p:spPr bwMode="auto">
          <a:xfrm>
            <a:off x="381000" y="5105400"/>
            <a:ext cx="838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Уплотнение отсутствует, имеется гиперпигментация.</a:t>
            </a:r>
          </a:p>
        </p:txBody>
      </p:sp>
    </p:spTree>
    <p:extLst>
      <p:ext uri="{BB962C8B-B14F-4D97-AF65-F5344CB8AC3E}">
        <p14:creationId xmlns:p14="http://schemas.microsoft.com/office/powerpoint/2010/main" val="47609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P101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/>
          <a:stretch>
            <a:fillRect/>
          </a:stretch>
        </p:blipFill>
        <p:spPr bwMode="auto">
          <a:xfrm>
            <a:off x="4381500" y="2133600"/>
            <a:ext cx="46101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Л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2771800" y="548680"/>
            <a:ext cx="504056" cy="72008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2915816" y="548680"/>
            <a:ext cx="360040" cy="11521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763688" y="548680"/>
            <a:ext cx="1512168" cy="4572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8532440" y="4437112"/>
            <a:ext cx="144016" cy="82809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860032" y="3573016"/>
            <a:ext cx="720080" cy="75609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8028384" y="5265204"/>
            <a:ext cx="648072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Склеродермия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1435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Склеродермия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2827338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3347864" y="2060848"/>
            <a:ext cx="914400" cy="914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3347864" y="2060848"/>
            <a:ext cx="914400" cy="914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347864" y="2060848"/>
            <a:ext cx="14401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347864" y="206084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259632" y="1700808"/>
            <a:ext cx="288032" cy="12744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7092280" y="1268760"/>
            <a:ext cx="1224136" cy="10692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092280" y="2338028"/>
            <a:ext cx="0" cy="15230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6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Склеродермия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2"/>
          <a:stretch>
            <a:fillRect/>
          </a:stretch>
        </p:blipFill>
        <p:spPr bwMode="auto">
          <a:xfrm>
            <a:off x="1727200" y="196850"/>
            <a:ext cx="5511800" cy="660558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6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76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10134600" y="6400800"/>
            <a:ext cx="46038" cy="4603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dirty="0" smtClean="0"/>
              <a:t> </a:t>
            </a:r>
          </a:p>
        </p:txBody>
      </p:sp>
      <p:sp>
        <p:nvSpPr>
          <p:cNvPr id="65540" name="Rectangle 4" descr="Газетная бумага"/>
          <p:cNvSpPr>
            <a:spLocks noChangeArrowheads="1"/>
          </p:cNvSpPr>
          <p:nvPr/>
        </p:nvSpPr>
        <p:spPr bwMode="auto">
          <a:xfrm>
            <a:off x="76200" y="914400"/>
            <a:ext cx="8915400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ru-RU" sz="3600" b="1">
                <a:solidFill>
                  <a:srgbClr val="FFFF00"/>
                </a:solidFill>
                <a:latin typeface="Times New Roman" pitchFamily="18" charset="0"/>
              </a:rPr>
              <a:t>– тяжёлое полисиндромное  заболевание, проявляющееся поражением соединительной ткани и сосудов дегенеративно-некротического характера.</a:t>
            </a:r>
          </a:p>
        </p:txBody>
      </p:sp>
      <p:sp>
        <p:nvSpPr>
          <p:cNvPr id="65541" name="Rectangle 5" descr="Газетная бумага"/>
          <p:cNvSpPr>
            <a:spLocks noChangeArrowheads="1"/>
          </p:cNvSpPr>
          <p:nvPr/>
        </p:nvSpPr>
        <p:spPr bwMode="auto">
          <a:xfrm>
            <a:off x="685800" y="304800"/>
            <a:ext cx="7772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ru-RU" sz="3600" b="1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ru-RU" sz="3600" b="1">
                <a:latin typeface="Times New Roman" pitchFamily="18" charset="0"/>
              </a:rPr>
              <a:t>Системная склеродермия (СС)</a:t>
            </a:r>
          </a:p>
        </p:txBody>
      </p:sp>
    </p:spTree>
    <p:extLst>
      <p:ext uri="{BB962C8B-B14F-4D97-AF65-F5344CB8AC3E}">
        <p14:creationId xmlns:p14="http://schemas.microsoft.com/office/powerpoint/2010/main" val="378032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357563" y="1681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lum bright="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4268788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357563" y="1604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090988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6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101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65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9036496" cy="6624736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/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  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Красная волчанка (рубцующийся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эритематоз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)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</a:rPr>
              <a:t>    –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аутоиммунное заболевание с поражением соединительной ткани, при котором образуются антитела и иммунные комплексы, откладывающиеся в стенках мелких сосудов и под базальной мембраной эпидермиса, а также характеризующееся выраженной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фоточувствительностью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 и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</a:rPr>
              <a:t>эритематозными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 высыпаниями на коже и слизистых оболочках.</a:t>
            </a:r>
            <a:b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</a:br>
            <a:endParaRPr lang="ru-RU" sz="2400" b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04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101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0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101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 descr="P101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448050"/>
            <a:ext cx="46799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P1010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6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Си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1115616" y="2348880"/>
            <a:ext cx="2088232" cy="6480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2051720" y="1916832"/>
            <a:ext cx="1152128" cy="43204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0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Склеродем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25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Склеродем\scleroderm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3558"/>
            <a:ext cx="7560840" cy="533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8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FF00"/>
                </a:solidFill>
                <a:effectLst/>
                <a:latin typeface="Times New Roman" pitchFamily="18" charset="0"/>
              </a:rPr>
              <a:t>Критерии диагностики СС</a:t>
            </a:r>
            <a:r>
              <a:rPr lang="en-US" sz="3200" b="1" smtClean="0">
                <a:solidFill>
                  <a:srgbClr val="FFFF00"/>
                </a:solidFill>
                <a:effectLst/>
                <a:latin typeface="Times New Roman" pitchFamily="18" charset="0"/>
              </a:rPr>
              <a:t> (</a:t>
            </a:r>
            <a:r>
              <a:rPr lang="ru-RU" sz="2800" b="1" smtClean="0">
                <a:solidFill>
                  <a:srgbClr val="FFFF00"/>
                </a:solidFill>
                <a:effectLst/>
                <a:latin typeface="Times New Roman" pitchFamily="18" charset="0"/>
              </a:rPr>
              <a:t>Н.Г.Гусева</a:t>
            </a:r>
            <a:r>
              <a:rPr lang="ru-RU" sz="3200" b="1" smtClean="0">
                <a:solidFill>
                  <a:srgbClr val="FFFF00"/>
                </a:solidFill>
                <a:effectLst/>
                <a:latin typeface="Times New Roman" pitchFamily="18" charset="0"/>
              </a:rPr>
              <a:t>)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8686800" y="6096000"/>
            <a:ext cx="76200" cy="7620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smtClean="0"/>
              <a:t> </a:t>
            </a:r>
          </a:p>
        </p:txBody>
      </p:sp>
      <p:sp>
        <p:nvSpPr>
          <p:cNvPr id="71684" name="Rectangle 4" descr="Газетная бумага"/>
          <p:cNvSpPr>
            <a:spLocks noChangeArrowheads="1"/>
          </p:cNvSpPr>
          <p:nvPr/>
        </p:nvSpPr>
        <p:spPr bwMode="auto">
          <a:xfrm>
            <a:off x="228600" y="1219200"/>
            <a:ext cx="403860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b="1">
                <a:latin typeface="Times New Roman" pitchFamily="18" charset="0"/>
              </a:rPr>
              <a:t>          Основные </a:t>
            </a:r>
          </a:p>
          <a:p>
            <a:pPr eaLnBrk="1" hangingPunct="1"/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Синдром Рейно</a:t>
            </a:r>
          </a:p>
          <a:p>
            <a:pPr eaLnBrk="1" hangingPunct="1"/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Склеродермные изменения кожи</a:t>
            </a:r>
          </a:p>
          <a:p>
            <a:pPr eaLnBrk="1" hangingPunct="1"/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Мышечно-суставной синдром с контрактурами</a:t>
            </a:r>
          </a:p>
          <a:p>
            <a:pPr eaLnBrk="1" hangingPunct="1">
              <a:lnSpc>
                <a:spcPct val="70000"/>
              </a:lnSpc>
            </a:pPr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/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Остеолиз и кальциноз</a:t>
            </a:r>
          </a:p>
          <a:p>
            <a:pPr eaLnBrk="1" hangingPunct="1"/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Базальный пневмосклероз</a:t>
            </a:r>
          </a:p>
          <a:p>
            <a:pPr eaLnBrk="1" hangingPunct="1"/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Крупноочаговый кардиосклероз</a:t>
            </a:r>
          </a:p>
          <a:p>
            <a:pPr eaLnBrk="1" hangingPunct="1"/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Склеродермическое поражение пищев. Тракта</a:t>
            </a:r>
          </a:p>
          <a:p>
            <a:pPr eaLnBrk="1" hangingPunct="1">
              <a:lnSpc>
                <a:spcPct val="70000"/>
              </a:lnSpc>
            </a:pPr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Истинная склеродермическая почка</a:t>
            </a:r>
          </a:p>
        </p:txBody>
      </p:sp>
      <p:sp>
        <p:nvSpPr>
          <p:cNvPr id="71685" name="Rectangle 5" descr="Газетная бумага"/>
          <p:cNvSpPr>
            <a:spLocks noChangeArrowheads="1"/>
          </p:cNvSpPr>
          <p:nvPr/>
        </p:nvSpPr>
        <p:spPr bwMode="auto">
          <a:xfrm>
            <a:off x="4419600" y="1219200"/>
            <a:ext cx="472440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b="1">
                <a:latin typeface="Times New Roman" pitchFamily="18" charset="0"/>
              </a:rPr>
              <a:t>       Дополнительные</a:t>
            </a:r>
          </a:p>
          <a:p>
            <a:pPr eaLnBrk="1" hangingPunct="1">
              <a:spcBef>
                <a:spcPct val="1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Гиперпигментация, телеангиэктазии</a:t>
            </a:r>
          </a:p>
          <a:p>
            <a:pPr eaLnBrk="1" hangingPunct="1">
              <a:spcBef>
                <a:spcPct val="1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Полиартралгии, полимиалгии</a:t>
            </a:r>
          </a:p>
          <a:p>
            <a:pPr eaLnBrk="1" hangingPunct="1">
              <a:spcBef>
                <a:spcPct val="1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Полимиозит, полисерозит</a:t>
            </a:r>
          </a:p>
          <a:p>
            <a:pPr eaLnBrk="1" hangingPunct="1">
              <a:spcBef>
                <a:spcPct val="1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Гломерулонефрит</a:t>
            </a:r>
          </a:p>
          <a:p>
            <a:pPr eaLnBrk="1" hangingPunct="1">
              <a:spcBef>
                <a:spcPct val="1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Полиневрит, поражения ЦНС</a:t>
            </a:r>
          </a:p>
          <a:p>
            <a:pPr eaLnBrk="1" hangingPunct="1">
              <a:spcBef>
                <a:spcPct val="1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Снижение массы тела (более 10 кг)</a:t>
            </a:r>
          </a:p>
          <a:p>
            <a:pPr eaLnBrk="1" hangingPunct="1">
              <a:spcBef>
                <a:spcPct val="1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Лихорадка  (чаще субфебрильная)</a:t>
            </a:r>
          </a:p>
          <a:p>
            <a:pPr eaLnBrk="1" hangingPunct="1">
              <a:spcBef>
                <a:spcPct val="1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Ускорение СОЭ (более 20 мм/час)</a:t>
            </a:r>
          </a:p>
          <a:p>
            <a:pPr eaLnBrk="1" hangingPunct="1">
              <a:spcBef>
                <a:spcPct val="1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Гипергаммаглобулинемия</a:t>
            </a:r>
          </a:p>
          <a:p>
            <a:pPr eaLnBrk="1" hangingPunct="1">
              <a:spcBef>
                <a:spcPct val="10000"/>
              </a:spcBef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Антитела к ДНК или АНА</a:t>
            </a:r>
          </a:p>
          <a:p>
            <a:pPr eaLnBrk="1" hangingPunct="1"/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Ревматоидный фактор</a:t>
            </a:r>
          </a:p>
          <a:p>
            <a:pPr eaLnBrk="1" hangingPunct="1"/>
            <a:endParaRPr lang="ru-RU" sz="2000" b="1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</a:rPr>
              <a:t>Увеличение содержания оксипролина в плазме и моче</a:t>
            </a:r>
          </a:p>
        </p:txBody>
      </p:sp>
    </p:spTree>
    <p:extLst>
      <p:ext uri="{BB962C8B-B14F-4D97-AF65-F5344CB8AC3E}">
        <p14:creationId xmlns:p14="http://schemas.microsoft.com/office/powerpoint/2010/main" val="253820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 flipH="1" flipV="1">
            <a:off x="8686800" y="1752600"/>
            <a:ext cx="76200" cy="76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 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4294967295"/>
          </p:nvPr>
        </p:nvSpPr>
        <p:spPr>
          <a:xfrm flipH="1" flipV="1">
            <a:off x="10545763" y="6354763"/>
            <a:ext cx="46037" cy="460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800" dirty="0" smtClean="0"/>
              <a:t> </a:t>
            </a:r>
          </a:p>
        </p:txBody>
      </p:sp>
      <p:sp>
        <p:nvSpPr>
          <p:cNvPr id="72708" name="Rectangle 4" descr="Газетная бумага"/>
          <p:cNvSpPr>
            <a:spLocks noChangeArrowheads="1"/>
          </p:cNvSpPr>
          <p:nvPr/>
        </p:nvSpPr>
        <p:spPr bwMode="auto">
          <a:xfrm>
            <a:off x="0" y="304800"/>
            <a:ext cx="91440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>
                <a:solidFill>
                  <a:srgbClr val="FFFF00"/>
                </a:solidFill>
                <a:latin typeface="Times New Roman" pitchFamily="18" charset="0"/>
              </a:rPr>
              <a:t>        </a:t>
            </a:r>
            <a:r>
              <a:rPr lang="ru-RU" sz="3200" b="1">
                <a:latin typeface="Times New Roman" pitchFamily="18" charset="0"/>
              </a:rPr>
              <a:t>В комплексной терапии используют</a:t>
            </a:r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Глюкокортикостероиды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Аминохинолоновые препараты (делагил,  плаквенил)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Д-пеницилламин НПВС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Иммунодепрессанты (метотрексат)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Вазодилататоры (ангиотрофин, андекалин, теоникол)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Дезагреганты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Витамины (А,  С , В1 ,   В2 ,  В6,  В12) 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Димексид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Ферментные препараты (лидаза, ронидаза)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Биогенные стимуляторы</a:t>
            </a: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Tx/>
              <a:buChar char="•"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  Бальнеотерапию, массаж, ЛФК и др.</a:t>
            </a:r>
          </a:p>
        </p:txBody>
      </p:sp>
    </p:spTree>
    <p:extLst>
      <p:ext uri="{BB962C8B-B14F-4D97-AF65-F5344CB8AC3E}">
        <p14:creationId xmlns:p14="http://schemas.microsoft.com/office/powerpoint/2010/main" val="27997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5105400"/>
            <a:ext cx="8280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ru-RU" sz="2400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ru-RU" sz="2400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42875" y="1484313"/>
            <a:ext cx="8821613" cy="1152599"/>
          </a:xfrm>
        </p:spPr>
        <p:txBody>
          <a:bodyPr/>
          <a:lstStyle/>
          <a:p>
            <a:pPr eaLnBrk="1" hangingPunct="1">
              <a:defRPr/>
            </a:pP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Пузырные дерматозы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75" y="214313"/>
            <a:ext cx="90011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rgbClr val="FFFFCC"/>
              </a:buClr>
              <a:buSzPct val="70000"/>
              <a:defRPr/>
            </a:pPr>
            <a:r>
              <a:rPr lang="ru-RU" sz="2400" b="1" kern="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149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Bef>
                <a:spcPct val="1000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Пузырные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буллёзные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дерматозы</a:t>
            </a:r>
            <a:endParaRPr lang="ru-RU" dirty="0" smtClean="0"/>
          </a:p>
        </p:txBody>
      </p:sp>
      <p:sp>
        <p:nvSpPr>
          <p:cNvPr id="3075" name="Содержимое 3"/>
          <p:cNvSpPr>
            <a:spLocks noGrp="1"/>
          </p:cNvSpPr>
          <p:nvPr>
            <p:ph sz="quarter" idx="13"/>
          </p:nvPr>
        </p:nvSpPr>
        <p:spPr>
          <a:xfrm>
            <a:off x="468313" y="1916113"/>
            <a:ext cx="8229600" cy="356235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</a:rPr>
              <a:t>группа не инфекционных заболеваний кожи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</a:rPr>
              <a:t>основным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</a:rPr>
              <a:t>морфологическим элементом</a:t>
            </a: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которых является пузырь.</a:t>
            </a:r>
            <a:endParaRPr lang="ru-RU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7030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"/>
            <a:ext cx="9036496" cy="1124744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буллёзных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дерматозов: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81000" y="980729"/>
            <a:ext cx="8439472" cy="5472460"/>
          </a:xfrm>
        </p:spPr>
        <p:txBody>
          <a:bodyPr/>
          <a:lstStyle/>
          <a:p>
            <a:pPr marL="457200" lvl="1" indent="0" algn="ctr" eaLnBrk="1" hangingPunct="1">
              <a:buFont typeface="Wingdings" pitchFamily="2" charset="2"/>
              <a:buNone/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1. Истинная (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акантолитическая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)      пузырчатка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вульгарная;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вегетирующая;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листовидная (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эксфолиативная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и её    </a:t>
            </a:r>
          </a:p>
          <a:p>
            <a:pPr marL="0" indent="0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эндемический вариант – бразильская;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эритематозная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(себорейная).</a:t>
            </a:r>
          </a:p>
          <a:p>
            <a:pPr eaLnBrk="1" hangingPunct="1">
              <a:defRPr/>
            </a:pPr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89137971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477000"/>
          </a:xfrm>
        </p:spPr>
        <p:txBody>
          <a:bodyPr/>
          <a:lstStyle/>
          <a:p>
            <a:pPr marL="762000" indent="-762000" eaLnBrk="1" hangingPunct="1">
              <a:lnSpc>
                <a:spcPct val="150000"/>
              </a:lnSpc>
            </a:pP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FFFF00"/>
                </a:solidFill>
                <a:effectLst/>
                <a:latin typeface="Times New Roman" pitchFamily="18" charset="0"/>
              </a:rPr>
              <a:t>Аутоиммунный генез КВ подтверждается изменениями, проявляющимися в угнетении Т-клеточного и активизации В-клеточного иммунитета:</a:t>
            </a:r>
            <a:br>
              <a:rPr lang="ru-RU" sz="2400" b="1" dirty="0" smtClean="0">
                <a:solidFill>
                  <a:srgbClr val="FFFF00"/>
                </a:solidFill>
                <a:effectLst/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- высокий уровень в сыворотке крови    иммуноглобулинов (</a:t>
            </a:r>
            <a:r>
              <a:rPr lang="en-US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IgA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IgM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IgG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);</a:t>
            </a:r>
            <a:b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- циркулирующие иммунные комплексы, антитела, в том числе к РНК и ДНК;</a:t>
            </a:r>
            <a:b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эндоцитоплазматические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/>
                <a:latin typeface="Times New Roman" pitchFamily="18" charset="0"/>
              </a:rPr>
              <a:t>Ла-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(</a:t>
            </a:r>
            <a:r>
              <a:rPr lang="ru-RU" sz="24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нативная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ДНК) и </a:t>
            </a:r>
            <a:r>
              <a:rPr lang="ru-RU" sz="2400" b="1" dirty="0" err="1" smtClean="0">
                <a:solidFill>
                  <a:srgbClr val="FFFF00"/>
                </a:solidFill>
                <a:effectLst/>
                <a:latin typeface="Times New Roman" pitchFamily="18" charset="0"/>
              </a:rPr>
              <a:t>Ро</a:t>
            </a:r>
            <a:r>
              <a:rPr lang="ru-RU" sz="2400" b="1" dirty="0" smtClean="0">
                <a:solidFill>
                  <a:srgbClr val="FFFF00"/>
                </a:solidFill>
                <a:effectLst/>
                <a:latin typeface="Times New Roman" pitchFamily="18" charset="0"/>
              </a:rPr>
              <a:t>-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(денатурированная ДНК) антигены и др.</a:t>
            </a:r>
          </a:p>
        </p:txBody>
      </p:sp>
    </p:spTree>
    <p:extLst>
      <p:ext uri="{BB962C8B-B14F-4D97-AF65-F5344CB8AC3E}">
        <p14:creationId xmlns:p14="http://schemas.microsoft.com/office/powerpoint/2010/main" val="2009885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628775"/>
            <a:ext cx="8820150" cy="5229225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Буллёзный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пемфигоид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Левера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Рубцующийся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пемфигоид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Пемфигоид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беременных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(«Herpe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 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hestationis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endParaRPr lang="ru-RU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Доброкачественная </a:t>
            </a:r>
            <a:r>
              <a:rPr lang="en-US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неакантолитическая</a:t>
            </a:r>
            <a:r>
              <a:rPr lang="ru-RU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пузырчатка только полости рта</a:t>
            </a:r>
          </a:p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ru-RU" sz="28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Пашкова-</a:t>
            </a:r>
            <a:r>
              <a:rPr lang="ru-RU" sz="28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Шеклакова</a:t>
            </a:r>
            <a:r>
              <a:rPr lang="ru-RU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323850" y="228600"/>
            <a:ext cx="84963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sz="4000" b="1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800" b="1">
                <a:latin typeface="Times New Roman" pitchFamily="18" charset="0"/>
                <a:cs typeface="Times New Roman" pitchFamily="18" charset="0"/>
              </a:rPr>
              <a:t>Пемфигоид</a:t>
            </a:r>
            <a:r>
              <a:rPr lang="en-US" sz="38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800" b="1">
                <a:latin typeface="Times New Roman" pitchFamily="18" charset="0"/>
                <a:cs typeface="Times New Roman" pitchFamily="18" charset="0"/>
              </a:rPr>
              <a:t>(неакантолитическая) пузырчатка  </a:t>
            </a:r>
          </a:p>
        </p:txBody>
      </p:sp>
    </p:spTree>
    <p:extLst>
      <p:ext uri="{BB962C8B-B14F-4D97-AF65-F5344CB8AC3E}">
        <p14:creationId xmlns:p14="http://schemas.microsoft.com/office/powerpoint/2010/main" val="76612555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8313" y="1412875"/>
            <a:ext cx="8424862" cy="5040313"/>
          </a:xfrm>
        </p:spPr>
        <p:txBody>
          <a:bodyPr>
            <a:normAutofit/>
          </a:bodyPr>
          <a:lstStyle/>
          <a:p>
            <a:pPr algn="ctr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Герпетиформный дерматоз Дюринга;</a:t>
            </a: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Субкорнеальный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пустулёз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Снеддона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Уилкинсона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Энтеропатический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акродерматит</a:t>
            </a: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(болезнь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Данбольта-Клосса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78851" name="Text Box 0"/>
          <p:cNvSpPr txBox="1">
            <a:spLocks noChangeArrowheads="1"/>
          </p:cNvSpPr>
          <p:nvPr/>
        </p:nvSpPr>
        <p:spPr bwMode="auto">
          <a:xfrm>
            <a:off x="539750" y="333375"/>
            <a:ext cx="7993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latin typeface="Times New Roman" pitchFamily="18" charset="0"/>
                <a:cs typeface="Arial" charset="0"/>
              </a:rPr>
              <a:t>3</a:t>
            </a:r>
            <a:r>
              <a:rPr lang="ru-RU" sz="4000" b="1">
                <a:latin typeface="Times New Roman" pitchFamily="18" charset="0"/>
                <a:cs typeface="Arial" charset="0"/>
              </a:rPr>
              <a:t>. Герпетиформные дерматозы</a:t>
            </a:r>
          </a:p>
        </p:txBody>
      </p:sp>
    </p:spTree>
    <p:extLst>
      <p:ext uri="{BB962C8B-B14F-4D97-AF65-F5344CB8AC3E}">
        <p14:creationId xmlns:p14="http://schemas.microsoft.com/office/powerpoint/2010/main" val="214847239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893175" cy="15113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Наследственные пузырные дерматозы:</a:t>
            </a:r>
            <a:r>
              <a:rPr lang="ru-RU" sz="4000" b="1" dirty="0" smtClean="0">
                <a:solidFill>
                  <a:schemeClr val="tx1"/>
                </a:solidFill>
                <a:latin typeface="Franklin Gothic Medium" pitchFamily="34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Franklin Gothic Medium" pitchFamily="34" charset="0"/>
                <a:cs typeface="Times New Roman" pitchFamily="18" charset="0"/>
              </a:rPr>
            </a:br>
            <a:endParaRPr lang="ru-RU" sz="4000" b="1" dirty="0" smtClean="0">
              <a:solidFill>
                <a:schemeClr val="tx1"/>
              </a:solidFill>
              <a:latin typeface="Franklin Gothic Medium" pitchFamily="34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485900"/>
            <a:ext cx="8713788" cy="446405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Доброкачественная хроническая семейная пузырчатка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Гужеро-Хейли-Хейли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буллёзного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эпидермолиза</a:t>
            </a: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950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9" y="476251"/>
            <a:ext cx="8137276" cy="2376686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spcBef>
                <a:spcPct val="10000"/>
              </a:spcBef>
              <a:defRPr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ИСТИННАЯ  ПУЗЫРЧАТКА 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Pemphigus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acantholiticus</a:t>
            </a: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451016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Акантолитическая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пузырчатка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323850" y="762000"/>
            <a:ext cx="8667750" cy="5364163"/>
          </a:xfrm>
        </p:spPr>
        <p:txBody>
          <a:bodyPr rtlCol="0">
            <a:normAutofit fontScale="25000" lnSpcReduction="20000"/>
          </a:bodyPr>
          <a:lstStyle/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12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   тяжёлое, неуклонно прогрессирующее, аутоиммунное заболевание, с хроническим, волнообразным течением, с образованием на неизменённой коже и видимых слизистых оболочках </a:t>
            </a:r>
            <a:r>
              <a:rPr lang="ru-RU" sz="112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внутриэпидермальных</a:t>
            </a:r>
            <a:r>
              <a:rPr lang="ru-RU" sz="112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пузырей, формированием распространённых поражений кожи и слизистых.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24755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ru-RU" sz="3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Без адекватного лечения приводит к </a:t>
            </a:r>
            <a:r>
              <a:rPr lang="ru-RU" sz="3600" u="sng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гибели больных в течение 1-2 лет !</a:t>
            </a:r>
            <a:endParaRPr lang="ru-RU" sz="3600" u="sng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782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79388" y="115888"/>
            <a:ext cx="8812212" cy="6284912"/>
          </a:xfrm>
          <a:prstGeom prst="ellipse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Истинная пузырчатка составляет от  0,74 до 2,8%  всех кожных заболеваний (</a:t>
            </a:r>
            <a:r>
              <a:rPr lang="ru-RU" sz="32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Шеклаков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Н.Д., 1961; Самцов В.И. и др., 1980; </a:t>
            </a:r>
            <a:r>
              <a:rPr lang="ru-RU" sz="3200" b="1" dirty="0" err="1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Беренбейн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Б.А., 1999). </a:t>
            </a:r>
          </a:p>
        </p:txBody>
      </p:sp>
    </p:spTree>
    <p:extLst>
      <p:ext uri="{BB962C8B-B14F-4D97-AF65-F5344CB8AC3E}">
        <p14:creationId xmlns:p14="http://schemas.microsoft.com/office/powerpoint/2010/main" val="264959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Прямоугольник 1"/>
          <p:cNvSpPr>
            <a:spLocks noChangeArrowheads="1"/>
          </p:cNvSpPr>
          <p:nvPr/>
        </p:nvSpPr>
        <p:spPr bwMode="auto">
          <a:xfrm>
            <a:off x="304800" y="381000"/>
            <a:ext cx="8534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Истинная пузырчатка встречается среди всех этнических групп и рас, однако характерна определённая эндемичность среди народов, проживающих в Средиземноморье, и у лиц еврейской национальности (</a:t>
            </a:r>
            <a:r>
              <a:rPr lang="ru-RU" sz="32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Brick C</a:t>
            </a:r>
            <a:r>
              <a:rPr lang="ru-RU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и др., 2007).</a:t>
            </a:r>
          </a:p>
        </p:txBody>
      </p:sp>
    </p:spTree>
    <p:extLst>
      <p:ext uri="{BB962C8B-B14F-4D97-AF65-F5344CB8AC3E}">
        <p14:creationId xmlns:p14="http://schemas.microsoft.com/office/powerpoint/2010/main" val="42022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Прямоугольник 1"/>
          <p:cNvSpPr>
            <a:spLocks noChangeArrowheads="1"/>
          </p:cNvSpPr>
          <p:nvPr/>
        </p:nvSpPr>
        <p:spPr bwMode="auto">
          <a:xfrm>
            <a:off x="304800" y="65088"/>
            <a:ext cx="84582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Обыкновенная пузырчатка чаще возникает у лиц 40–60 лет (</a:t>
            </a: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Шеклаков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Н.Д., 1964; </a:t>
            </a: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Торсуева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Н.А., Романенко В.Н., 1970; Абрамова Е.И. и др., 1986; </a:t>
            </a: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Беренбейн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Б.А., 1999), хотя возможно начало заболевания и в 60–70 лет. 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редких случаях пемфигус возникает у детей, на «омоложение» пузырчатки до 18–25 лет указывают  с 1986г. Е.И. Абрамова и </a:t>
            </a: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соавт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7043" name="Прямоугольник 3"/>
          <p:cNvSpPr>
            <a:spLocks noChangeArrowheads="1"/>
          </p:cNvSpPr>
          <p:nvPr/>
        </p:nvSpPr>
        <p:spPr bwMode="auto">
          <a:xfrm>
            <a:off x="228600" y="5517232"/>
            <a:ext cx="8447856" cy="10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Доля женщин среди больных пузырчаткой варьирует от 62 до 72,9% (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Шеклаков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Н.Д., 1967;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Торсуева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Н.А. и др., 1979). </a:t>
            </a:r>
          </a:p>
        </p:txBody>
      </p:sp>
    </p:spTree>
    <p:extLst>
      <p:ext uri="{BB962C8B-B14F-4D97-AF65-F5344CB8AC3E}">
        <p14:creationId xmlns:p14="http://schemas.microsoft.com/office/powerpoint/2010/main" val="264438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sz="quarter" idx="13"/>
          </p:nvPr>
        </p:nvSpPr>
        <p:spPr>
          <a:xfrm>
            <a:off x="152400" y="188913"/>
            <a:ext cx="8839200" cy="6516687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Теории возникновения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Нейрогенная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(Никольский Н.В., 1896);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Инфекционная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вирусная (Кричевский 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A.M.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др., 1957; Акопян А.Т. и др., 1958; </a:t>
            </a:r>
            <a:r>
              <a:rPr lang="en-US" sz="24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Urbach</a:t>
            </a:r>
            <a:r>
              <a:rPr lang="en-US" sz="24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др., 1929, 1936)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Обменная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Картамышев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А.И., 1949; Павлов С.Т., Самцов В.И., 1961);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Эндокринная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(Кожевников П.В., 1923; Юшков П.О., 1929).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Токсическая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Наследственная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2400" dirty="0" smtClean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96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04800" y="0"/>
            <a:ext cx="86868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kumimoji="1" lang="ru-RU" b="1">
                <a:solidFill>
                  <a:srgbClr val="FFFF00"/>
                </a:solidFill>
                <a:latin typeface="Times New Roman" pitchFamily="18" charset="0"/>
              </a:rPr>
              <a:t>Крупные лейкоциты с фагосомой напоминающей лизированное ядро (окрашивается в светло-фиолетовый цвет) превращаются в т.н. </a:t>
            </a:r>
            <a:r>
              <a:rPr kumimoji="1" lang="en-US" b="1">
                <a:latin typeface="Times New Roman" pitchFamily="18" charset="0"/>
              </a:rPr>
              <a:t>LE</a:t>
            </a:r>
            <a:r>
              <a:rPr kumimoji="1" lang="ru-RU" b="1">
                <a:latin typeface="Times New Roman" pitchFamily="18" charset="0"/>
              </a:rPr>
              <a:t>-клетки</a:t>
            </a:r>
            <a:r>
              <a:rPr kumimoji="1" lang="ru-RU" b="1">
                <a:solidFill>
                  <a:srgbClr val="FFFF00"/>
                </a:solidFill>
                <a:latin typeface="Times New Roman" pitchFamily="18" charset="0"/>
              </a:rPr>
              <a:t> (</a:t>
            </a:r>
            <a:r>
              <a:rPr kumimoji="1" lang="en-US" sz="2400" b="1">
                <a:solidFill>
                  <a:srgbClr val="FFFF00"/>
                </a:solidFill>
                <a:latin typeface="Times New Roman" pitchFamily="18" charset="0"/>
              </a:rPr>
              <a:t>Lupus Erithematodes</a:t>
            </a:r>
            <a:r>
              <a:rPr kumimoji="1" lang="ru-RU" sz="2400" b="1">
                <a:solidFill>
                  <a:srgbClr val="FFFF00"/>
                </a:solidFill>
                <a:latin typeface="Times New Roman" pitchFamily="18" charset="0"/>
              </a:rPr>
              <a:t>-клетки,</a:t>
            </a:r>
            <a:r>
              <a:rPr kumimoji="1" lang="en-US" sz="2400" b="1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kumimoji="1" lang="ru-RU" sz="2400" b="1">
                <a:solidFill>
                  <a:srgbClr val="FFFF00"/>
                </a:solidFill>
                <a:latin typeface="Times New Roman" pitchFamily="18" charset="0"/>
              </a:rPr>
              <a:t>«волчаночные клетки»)</a:t>
            </a:r>
          </a:p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kumimoji="1" lang="en-US" b="1">
                <a:latin typeface="Times New Roman" pitchFamily="18" charset="0"/>
              </a:rPr>
              <a:t>     </a:t>
            </a:r>
            <a:r>
              <a:rPr kumimoji="1" lang="ru-RU" b="1">
                <a:latin typeface="Times New Roman" pitchFamily="18" charset="0"/>
              </a:rPr>
              <a:t>Антинуклеарные антитела (АНА)</a:t>
            </a:r>
            <a:r>
              <a:rPr kumimoji="1" lang="ru-RU" b="1">
                <a:solidFill>
                  <a:srgbClr val="FFFF00"/>
                </a:solidFill>
                <a:latin typeface="Times New Roman" pitchFamily="18" charset="0"/>
              </a:rPr>
              <a:t> к цельному ядру совместно с аутоантигенами образуют иммунные комплексы, которые откладываются на уровне базальной мембраны, формируя </a:t>
            </a:r>
            <a:r>
              <a:rPr kumimoji="1" lang="ru-RU" b="1">
                <a:latin typeface="Times New Roman" pitchFamily="18" charset="0"/>
              </a:rPr>
              <a:t>тест волчаночной полосы</a:t>
            </a:r>
            <a:r>
              <a:rPr kumimoji="1" lang="ru-RU" b="1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090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188" y="0"/>
            <a:ext cx="7849244" cy="126876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Этиопатогенетические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механизмы развития истинной пузырчатки: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95288" y="1268760"/>
            <a:ext cx="8425184" cy="462086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Генетическая предрасположенность </a:t>
            </a:r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>
            <a:off x="4572000" y="3200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6" name="Загнутый угол 5"/>
          <p:cNvSpPr/>
          <p:nvPr/>
        </p:nvSpPr>
        <p:spPr>
          <a:xfrm>
            <a:off x="1524000" y="2852936"/>
            <a:ext cx="6432376" cy="3744714"/>
          </a:xfrm>
          <a:prstGeom prst="foldedCorner">
            <a:avLst/>
          </a:prstGeom>
          <a:solidFill>
            <a:schemeClr val="accent4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Дефект кодирования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десмоглеина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десмоглеина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18 паре хромосом.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574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5875"/>
            <a:ext cx="4073525" cy="3489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Прямоугольник 2"/>
          <p:cNvSpPr>
            <a:spLocks noChangeArrowheads="1"/>
          </p:cNvSpPr>
          <p:nvPr/>
        </p:nvSpPr>
        <p:spPr bwMode="auto">
          <a:xfrm>
            <a:off x="152400" y="3505200"/>
            <a:ext cx="8839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Существуют 3 типа десмосом — точечные (лат. macula adherens), опоясывающие (лат. zonula adherens) и гемидесмосомы. Точечная десмосома представляет собой небольшую площадку (диаметром до 0,5 мкм), соединяющую мембраны двух соседних клеток. Количество точечных десмосом на одной клетке </a:t>
            </a:r>
          </a:p>
          <a:p>
            <a:pPr algn="ctr">
              <a:lnSpc>
                <a:spcPct val="150000"/>
              </a:lnSpc>
            </a:pPr>
            <a:r>
              <a:rPr 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может достигать 2000.</a:t>
            </a:r>
          </a:p>
        </p:txBody>
      </p:sp>
    </p:spTree>
    <p:extLst>
      <p:ext uri="{BB962C8B-B14F-4D97-AF65-F5344CB8AC3E}">
        <p14:creationId xmlns:p14="http://schemas.microsoft.com/office/powerpoint/2010/main" val="16052380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ru-RU" sz="14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Десмосома состоит из белков клеточной адгезии из семейства </a:t>
            </a:r>
            <a:r>
              <a:rPr lang="ru-RU" sz="14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кадгеринов</a:t>
            </a:r>
            <a:r>
              <a:rPr lang="ru-RU" sz="14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и соединительных (</a:t>
            </a:r>
            <a:r>
              <a:rPr lang="ru-RU" sz="14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адапторных</a:t>
            </a:r>
            <a:r>
              <a:rPr lang="ru-RU" sz="14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) белков, которые соединяют их с промежуточными </a:t>
            </a:r>
            <a:r>
              <a:rPr lang="ru-RU" sz="1400" b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филаментами</a:t>
            </a:r>
            <a:r>
              <a:rPr lang="ru-RU" sz="1400" b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91139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222375"/>
            <a:ext cx="4822825" cy="3970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0" y="1857375"/>
            <a:ext cx="3059113" cy="2714625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Белки клеточной адгезии, формирующие десмосомы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десмоглеин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десмоколлин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dirty="0"/>
          </a:p>
        </p:txBody>
      </p:sp>
      <p:cxnSp>
        <p:nvCxnSpPr>
          <p:cNvPr id="8" name="Скругленная соединительная линия 7"/>
          <p:cNvCxnSpPr/>
          <p:nvPr/>
        </p:nvCxnSpPr>
        <p:spPr>
          <a:xfrm>
            <a:off x="2573338" y="3352800"/>
            <a:ext cx="2573337" cy="76200"/>
          </a:xfrm>
          <a:prstGeom prst="curvedConnector3">
            <a:avLst>
              <a:gd name="adj1" fmla="val 50000"/>
            </a:avLst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5543550" y="4799013"/>
            <a:ext cx="3600450" cy="2058987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Внутриклеточный белок </a:t>
            </a:r>
            <a:r>
              <a:rPr lang="ru-RU" sz="1800" b="1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десмоплакин</a:t>
            </a:r>
            <a:r>
              <a:rPr lang="ru-RU" sz="1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(при участии ещё двух белков, </a:t>
            </a:r>
            <a:r>
              <a:rPr lang="ru-RU" sz="1800" b="1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плакофиллина</a:t>
            </a:r>
            <a:r>
              <a:rPr lang="ru-RU" sz="1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800" b="1" dirty="0" err="1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плакоглобина</a:t>
            </a:r>
            <a:r>
              <a:rPr lang="ru-RU" sz="1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>
              <a:defRPr/>
            </a:pPr>
            <a:endParaRPr lang="ru-RU" sz="1800" dirty="0"/>
          </a:p>
        </p:txBody>
      </p:sp>
      <p:cxnSp>
        <p:nvCxnSpPr>
          <p:cNvPr id="11" name="Скругленная соединительная линия 10"/>
          <p:cNvCxnSpPr/>
          <p:nvPr/>
        </p:nvCxnSpPr>
        <p:spPr>
          <a:xfrm rot="16200000" flipV="1">
            <a:off x="4318795" y="4406106"/>
            <a:ext cx="1655762" cy="1584325"/>
          </a:xfrm>
          <a:prstGeom prst="curvedConnector3">
            <a:avLst>
              <a:gd name="adj1" fmla="val 50000"/>
            </a:avLst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44" name="Прямоугольник 11"/>
          <p:cNvSpPr>
            <a:spLocks noChangeArrowheads="1"/>
          </p:cNvSpPr>
          <p:nvPr/>
        </p:nvSpPr>
        <p:spPr bwMode="auto">
          <a:xfrm>
            <a:off x="0" y="5226050"/>
            <a:ext cx="5146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белок десмоглеин-3, </a:t>
            </a:r>
          </a:p>
          <a:p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присутствует во всех слоях эпителия. </a:t>
            </a:r>
          </a:p>
          <a:p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белок десмоглеин-1, экспрессируется только в верхних слоях эпидермиса кожи. </a:t>
            </a:r>
          </a:p>
        </p:txBody>
      </p:sp>
    </p:spTree>
    <p:extLst>
      <p:ext uri="{BB962C8B-B14F-4D97-AF65-F5344CB8AC3E}">
        <p14:creationId xmlns:p14="http://schemas.microsoft.com/office/powerpoint/2010/main" val="7853306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sz="quarter" idx="13"/>
          </p:nvPr>
        </p:nvSpPr>
        <p:spPr>
          <a:xfrm>
            <a:off x="107950" y="188913"/>
            <a:ext cx="8928100" cy="6669087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Образование комплекса </a:t>
            </a:r>
            <a:r>
              <a:rPr lang="ru-RU" sz="9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антиген-аутоантитело</a:t>
            </a:r>
            <a:endParaRPr lang="ru-RU" sz="9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9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Связывание </a:t>
            </a:r>
            <a:r>
              <a:rPr lang="ru-RU" sz="9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аутоантител</a:t>
            </a: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комплексов </a:t>
            </a:r>
            <a:r>
              <a:rPr lang="ru-RU" sz="9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антиген-аутоантитело</a:t>
            </a: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мембранами </a:t>
            </a:r>
            <a:r>
              <a:rPr lang="ru-RU" sz="9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кератиноцитов</a:t>
            </a:r>
            <a:endParaRPr lang="ru-RU" sz="9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96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</a:rPr>
              <a:t>Р</a:t>
            </a: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азрушение десмосом </a:t>
            </a:r>
            <a:r>
              <a:rPr lang="ru-RU" sz="9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эпидермоцитов</a:t>
            </a: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эпителия слизистых оболочек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9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</a:rPr>
              <a:t>Р</a:t>
            </a: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азрушение связей между клетками шиповатого слоя эпидермиса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Образование пузырей — аутоиммунная реакция, опосредованная выработкой антител против трансмембранных гликопротеинов десмосом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9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десмоглеин</a:t>
            </a:r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и 3), приводящая </a:t>
            </a:r>
            <a:r>
              <a:rPr lang="ru-RU" sz="9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9600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акантолизу</a:t>
            </a:r>
            <a:r>
              <a:rPr lang="ru-RU" sz="9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ru-RU" sz="9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675522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sz="quarter" idx="13"/>
          </p:nvPr>
        </p:nvSpPr>
        <p:spPr>
          <a:xfrm>
            <a:off x="152400" y="0"/>
            <a:ext cx="8839200" cy="6742113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При вульгарной пузырчатке обнаружены </a:t>
            </a:r>
            <a:r>
              <a:rPr lang="ru-RU" sz="2800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преимущественно против 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десмоглеина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, а при листовидной — против 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десмоглеина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, что говорит о взаимосвязи биохимических изменений с клиническими признаками пузырчатки (</a:t>
            </a:r>
            <a:r>
              <a:rPr lang="ru-RU" sz="2800" i="1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Femiano</a:t>
            </a:r>
            <a:r>
              <a:rPr lang="ru-RU" sz="2800" i="1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F.</a:t>
            </a: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, 2007). 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Методом электронной микроскопии установлено, что потеря сцепления </a:t>
            </a:r>
            <a:r>
              <a:rPr lang="ru-RU" sz="2800" dirty="0" err="1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кератиноцитов</a:t>
            </a: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 при разрушении десмосом развивается через 6 ч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после связывания 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аутоантител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800" dirty="0" err="1" smtClean="0">
                <a:effectLst/>
                <a:latin typeface="Times New Roman" pitchFamily="18" charset="0"/>
                <a:cs typeface="Times New Roman" pitchFamily="18" charset="0"/>
              </a:rPr>
              <a:t>десмоглеином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ru-RU" sz="2800" dirty="0" smtClean="0"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86908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332656"/>
            <a:ext cx="8856984" cy="63367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Иммуноферментный анализ (ИФА) показал образование комплекса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десмоглеина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3 с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плакоглобином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при этом адгезия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десмоглеина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сопровождается ретракцией </a:t>
            </a: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филаментов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кератина в межклеточных пространствах.</a:t>
            </a: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Связывание комплекса «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IgG-десмоглеин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в зоне маркёров </a:t>
            </a:r>
            <a:r>
              <a:rPr lang="ru-RU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эндосом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лизосом приводит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 разрушению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десмоглеина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3 (</a:t>
            </a:r>
            <a:r>
              <a:rPr lang="ru-RU" sz="2800" i="1" dirty="0" err="1">
                <a:latin typeface="Times New Roman" pitchFamily="18" charset="0"/>
                <a:cs typeface="Times New Roman" pitchFamily="18" charset="0"/>
              </a:rPr>
              <a:t>Calkins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 C.C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и др., 2006).</a:t>
            </a:r>
          </a:p>
          <a:p>
            <a:pPr>
              <a:lnSpc>
                <a:spcPct val="150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341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2"/>
          <p:cNvSpPr>
            <a:spLocks noGrp="1"/>
          </p:cNvSpPr>
          <p:nvPr>
            <p:ph sz="quarter" idx="13"/>
          </p:nvPr>
        </p:nvSpPr>
        <p:spPr>
          <a:xfrm>
            <a:off x="250825" y="404813"/>
            <a:ext cx="8642350" cy="5721350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Повышение частоты встречаемости</a:t>
            </a:r>
          </a:p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НLA-A10 и НLA-B13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наблюдаемое  у больных пемфигусом, свидетельствует о возможной генетической предрасположенности к заболеванию. </a:t>
            </a: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ряде случаев пемфигус сочетается с другими тяжёлыми аутоиммунными заболеваниями —</a:t>
            </a:r>
          </a:p>
          <a:p>
            <a:pPr marL="0" indent="0" algn="ctr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системной склеродермией (ССД), СКВ, </a:t>
            </a:r>
            <a:r>
              <a:rPr lang="ru-RU" sz="2800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тимомой</a:t>
            </a:r>
            <a:r>
              <a:rPr lang="ru-RU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синдромом </a:t>
            </a:r>
            <a:r>
              <a:rPr lang="ru-RU" sz="2800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Шегрена</a:t>
            </a:r>
            <a:r>
              <a:rPr lang="ru-RU" sz="28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ревматоидным артритом, миастенией.</a:t>
            </a:r>
          </a:p>
        </p:txBody>
      </p:sp>
    </p:spTree>
    <p:extLst>
      <p:ext uri="{BB962C8B-B14F-4D97-AF65-F5344CB8AC3E}">
        <p14:creationId xmlns:p14="http://schemas.microsoft.com/office/powerpoint/2010/main" val="34683073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50825" y="115888"/>
            <a:ext cx="86995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sz="3600" b="1">
                <a:latin typeface="Times New Roman" pitchFamily="18" charset="0"/>
                <a:cs typeface="Times New Roman" pitchFamily="18" charset="0"/>
              </a:rPr>
              <a:t>Эндогенные триггерные факторы</a:t>
            </a:r>
            <a:r>
              <a:rPr lang="ru-RU" sz="4000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ru-RU" sz="4000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  э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ндемичные факторы 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укусы насекомых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);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endParaRPr lang="ru-RU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  в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ирусные, бактериальные инфекции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endParaRPr lang="ru-RU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   п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репараты, содержащие </a:t>
            </a:r>
            <a: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-группу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endParaRPr lang="ru-RU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   ч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резмерная инсоляция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endParaRPr lang="ru-RU" b="1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   нейроэндокринные</a:t>
            </a: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обменные нарушения. </a:t>
            </a:r>
            <a:endParaRPr lang="ru-RU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7183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Гистологически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при истинном пемфигусе обнаруживают межклеточный отёк эпидермиса и деструкцию межклеточных связей в участках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мальпигиева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слоя.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Эти изменения приводят к образованию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внутриэпидермальных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пузырей, в полости которых плавают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акантолитические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клетки.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56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60648"/>
            <a:ext cx="8856984" cy="517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По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глубине расположения пузыря истинную пузырчатку подразделяют на две разновидности — глубокую (обыкновенный и вегетирующий пемфигус) с тяжёлым течением и поверхностную (</a:t>
            </a:r>
            <a:r>
              <a:rPr lang="ru-R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эритематозный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листовидный и бразильский пемфигус), протекающую более доброкачественно.</a:t>
            </a:r>
          </a:p>
        </p:txBody>
      </p:sp>
    </p:spTree>
    <p:extLst>
      <p:ext uri="{BB962C8B-B14F-4D97-AF65-F5344CB8AC3E}">
        <p14:creationId xmlns:p14="http://schemas.microsoft.com/office/powerpoint/2010/main" val="23417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315200" cy="641350"/>
          </a:xfrm>
          <a:prstGeom prst="rect">
            <a:avLst/>
          </a:prstGeom>
          <a:gradFill rotWithShape="0">
            <a:gsLst>
              <a:gs pos="0">
                <a:srgbClr val="B8DFE8"/>
              </a:gs>
              <a:gs pos="100000">
                <a:srgbClr val="F0F7C9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6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 pitchFamily="18" charset="0"/>
              </a:rPr>
              <a:t>КРАСНАЯ ВОЛЧАНКА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23850" y="4495800"/>
            <a:ext cx="8466138" cy="1025525"/>
          </a:xfrm>
          <a:prstGeom prst="rect">
            <a:avLst/>
          </a:prstGeom>
          <a:gradFill rotWithShape="0">
            <a:gsLst>
              <a:gs pos="0">
                <a:srgbClr val="B8DFE8"/>
              </a:gs>
              <a:gs pos="100000">
                <a:srgbClr val="FFFFFF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ru-RU" b="1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 pitchFamily="18" charset="0"/>
              </a:rPr>
              <a:t>Цепная </a:t>
            </a:r>
            <a:r>
              <a:rPr lang="ru-RU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Times New Roman" pitchFamily="18" charset="0"/>
              </a:rPr>
              <a:t>аутоаллергическая</a:t>
            </a:r>
            <a:r>
              <a:rPr lang="ru-RU" b="1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 pitchFamily="18" charset="0"/>
              </a:rPr>
              <a:t> реакция, 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b="1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 pitchFamily="18" charset="0"/>
              </a:rPr>
              <a:t>проявляющаяся  </a:t>
            </a:r>
            <a:r>
              <a:rPr lang="ru-RU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Times New Roman" pitchFamily="18" charset="0"/>
              </a:rPr>
              <a:t>васкулитами</a:t>
            </a:r>
            <a:r>
              <a:rPr lang="ru-RU" b="1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 pitchFamily="18" charset="0"/>
              </a:rPr>
              <a:t>, деформацией 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b="1" dirty="0">
                <a:solidFill>
                  <a:schemeClr val="bg2">
                    <a:lumMod val="90000"/>
                    <a:lumOff val="10000"/>
                  </a:schemeClr>
                </a:solidFill>
                <a:latin typeface="Times New Roman" pitchFamily="18" charset="0"/>
              </a:rPr>
              <a:t>соединительной ткани.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1828800"/>
            <a:ext cx="2133600" cy="2057400"/>
          </a:xfrm>
          <a:prstGeom prst="rect">
            <a:avLst/>
          </a:prstGeom>
          <a:solidFill>
            <a:srgbClr val="FEC8C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0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Фокальная 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инфекция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(стрепто-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стафилококки,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вирусы)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105400" y="1828800"/>
            <a:ext cx="4038600" cy="2057400"/>
          </a:xfrm>
          <a:prstGeom prst="rect">
            <a:avLst/>
          </a:prstGeom>
          <a:solidFill>
            <a:srgbClr val="A7E5C2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70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Экзогенные факторы:</a:t>
            </a:r>
          </a:p>
          <a:p>
            <a:pPr eaLnBrk="1" hangingPunct="1">
              <a:lnSpc>
                <a:spcPct val="70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стрессы,инсоляция, </a:t>
            </a:r>
          </a:p>
          <a:p>
            <a:pPr eaLnBrk="1" hangingPunct="1">
              <a:lnSpc>
                <a:spcPct val="75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лекарственные  препараты </a:t>
            </a:r>
          </a:p>
          <a:p>
            <a:pPr eaLnBrk="1" hangingPunct="1">
              <a:lnSpc>
                <a:spcPct val="75000"/>
              </a:lnSpc>
            </a:pPr>
            <a:r>
              <a:rPr lang="ru-RU" sz="1800" b="1">
                <a:solidFill>
                  <a:srgbClr val="000000"/>
                </a:solidFill>
                <a:latin typeface="Times New Roman" pitchFamily="18" charset="0"/>
              </a:rPr>
              <a:t>(сульфаниламиды, тетрациклины)</a:t>
            </a: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, </a:t>
            </a:r>
          </a:p>
          <a:p>
            <a:pPr eaLnBrk="1" hangingPunct="1"/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обморожения, ожоги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209800" y="1828800"/>
            <a:ext cx="2819400" cy="2057400"/>
          </a:xfrm>
          <a:prstGeom prst="rect">
            <a:avLst/>
          </a:prstGeom>
          <a:solidFill>
            <a:srgbClr val="F8B4ED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5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Эндогенные</a:t>
            </a:r>
          </a:p>
          <a:p>
            <a:pPr algn="ctr" eaLnBrk="1" hangingPunct="1">
              <a:lnSpc>
                <a:spcPct val="75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 факторы</a:t>
            </a:r>
          </a:p>
          <a:p>
            <a:pPr algn="ctr" eaLnBrk="1" hangingPunct="1">
              <a:lnSpc>
                <a:spcPct val="75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(нейроэндокрин-</a:t>
            </a:r>
          </a:p>
          <a:p>
            <a:pPr algn="ctr" eaLnBrk="1" hangingPunct="1">
              <a:lnSpc>
                <a:spcPct val="75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</a:rPr>
              <a:t>ные нарушения)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600200" y="990600"/>
            <a:ext cx="76200" cy="708025"/>
          </a:xfrm>
          <a:prstGeom prst="downArrow">
            <a:avLst>
              <a:gd name="adj1" fmla="val 50000"/>
              <a:gd name="adj2" fmla="val 23229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4191000" y="990600"/>
            <a:ext cx="76200" cy="708025"/>
          </a:xfrm>
          <a:prstGeom prst="downArrow">
            <a:avLst>
              <a:gd name="adj1" fmla="val 50000"/>
              <a:gd name="adj2" fmla="val 23229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6858000" y="990600"/>
            <a:ext cx="76200" cy="708025"/>
          </a:xfrm>
          <a:prstGeom prst="downArrow">
            <a:avLst>
              <a:gd name="adj1" fmla="val 50000"/>
              <a:gd name="adj2" fmla="val 23229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1295400" y="3962400"/>
            <a:ext cx="381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3962400" y="3886200"/>
            <a:ext cx="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6858000" y="3962400"/>
            <a:ext cx="6096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97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Заголовок 3"/>
          <p:cNvSpPr>
            <a:spLocks noGrp="1"/>
          </p:cNvSpPr>
          <p:nvPr>
            <p:ph type="title"/>
          </p:nvPr>
        </p:nvSpPr>
        <p:spPr>
          <a:xfrm>
            <a:off x="500063" y="115888"/>
            <a:ext cx="8229600" cy="504825"/>
          </a:xfrm>
        </p:spPr>
        <p:txBody>
          <a:bodyPr/>
          <a:lstStyle/>
          <a:p>
            <a:pPr algn="ctr" eaLnBrk="1" hangingPunct="1"/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Клинические особенности 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sz="quarter" idx="13"/>
          </p:nvPr>
        </p:nvSpPr>
        <p:spPr>
          <a:xfrm>
            <a:off x="142875" y="692150"/>
            <a:ext cx="8677275" cy="616585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длительное хроническое волнообразное течение с развитием на неизменённой коже или слизистых оболочках пузырей, имеющих тенденцию к генерализации и слиянию между собой;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нарушение общего состояния больных вплоть до летального исхода при отсутствии глюкокортикоидной терапии;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общий механизм образования пузырей (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акантолиз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None/>
              <a:defRPr/>
            </a:pP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1470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04664"/>
            <a:ext cx="892899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внутриэпидермальное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расположение пузырей (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супрабазальное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при обыкновенной и вегетирующей пузырчатке,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субкорнеальное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супраинтрагранулярное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при листовидной и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эритематозной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отложение </a:t>
            </a:r>
            <a:r>
              <a:rPr lang="ru-RU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межклеточном пространстве эпидермиса;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обнаружение</a:t>
            </a: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err="1" smtClean="0">
                <a:latin typeface="Times New Roman" pitchFamily="18" charset="0"/>
                <a:cs typeface="Times New Roman" pitchFamily="18" charset="0"/>
              </a:rPr>
              <a:t>акантолитических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 клеток  </a:t>
            </a:r>
            <a:r>
              <a:rPr lang="ru-RU" sz="2800" u="sng" dirty="0" err="1">
                <a:latin typeface="Times New Roman" pitchFamily="18" charset="0"/>
                <a:cs typeface="Times New Roman" pitchFamily="18" charset="0"/>
              </a:rPr>
              <a:t>Тцанка</a:t>
            </a:r>
            <a:endParaRPr lang="ru-RU" sz="2800" dirty="0"/>
          </a:p>
          <a:p>
            <a:pPr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ru-RU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defRPr/>
            </a:pP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640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3"/>
          <p:cNvSpPr>
            <a:spLocks noGrp="1"/>
          </p:cNvSpPr>
          <p:nvPr>
            <p:ph type="ctrTitle"/>
          </p:nvPr>
        </p:nvSpPr>
        <p:spPr>
          <a:xfrm>
            <a:off x="685800" y="2007889"/>
            <a:ext cx="7702624" cy="485008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Вульгарная пузырчатка</a:t>
            </a:r>
          </a:p>
        </p:txBody>
      </p:sp>
    </p:spTree>
    <p:extLst>
      <p:ext uri="{BB962C8B-B14F-4D97-AF65-F5344CB8AC3E}">
        <p14:creationId xmlns:p14="http://schemas.microsoft.com/office/powerpoint/2010/main" val="1599301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188913"/>
            <a:ext cx="8435975" cy="593725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6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Самая частая форма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акантолитической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пузырчатки.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Заболевание может начинаться остро, без продромального периода. 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Высыпаниям может предшествовать общее плохое самочувствие с последующим </a:t>
            </a:r>
            <a:r>
              <a:rPr lang="ru-RU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генерализованным</a:t>
            </a:r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появлением на неизменённой коже и слизистых оболочках пузырей с прозрачным содержимым.</a:t>
            </a:r>
          </a:p>
        </p:txBody>
      </p:sp>
    </p:spTree>
    <p:extLst>
      <p:ext uri="{BB962C8B-B14F-4D97-AF65-F5344CB8AC3E}">
        <p14:creationId xmlns:p14="http://schemas.microsoft.com/office/powerpoint/2010/main" val="29258801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96900"/>
            <a:ext cx="5817301" cy="3672460"/>
          </a:xfrm>
        </p:spPr>
      </p:pic>
      <p:sp>
        <p:nvSpPr>
          <p:cNvPr id="100355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03605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Чаще на слизистых оболочках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рта и красной кайме губ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 (более 60% случаев), реже – на слизистой гортани, задней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</a:rPr>
              <a:t>стенки 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</a:rPr>
              <a:t>глотки, трахеи, слизистой носа, половых органов, прямой кишки. Через 1-3 месяца появляются высыпания на коже.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75439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84976" cy="640871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Высыпания </a:t>
            </a: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ротовой полости сопровождаются выраженной болезненностью, саливацией, невозможностью нормально разжёвывать 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глотать </a:t>
            </a: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пищу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проводить гигиеническую обработку рта. </a:t>
            </a:r>
          </a:p>
          <a:p>
            <a:pPr algn="ctr">
              <a:lnSpc>
                <a:spcPct val="150000"/>
              </a:lnSpc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385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1010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8785617" cy="658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4071938" y="3143250"/>
            <a:ext cx="2428875" cy="19288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9727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640960" cy="590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Приблизительно  у 10% больных поражения локализуются на слизистой оболочке дёсен, окаймляя зубы, и на переходной складке нижней и верхней губы в этой локализации эрозии очень медленно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эпителизируются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даже при адекватной </a:t>
            </a:r>
            <a:r>
              <a:rPr lang="ru-R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глюкокортикостероидной</a:t>
            </a:r>
            <a:r>
              <a:rPr lang="ru-R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терапии.</a:t>
            </a:r>
          </a:p>
          <a:p>
            <a:pPr>
              <a:lnSpc>
                <a:spcPct val="150000"/>
              </a:lnSpc>
            </a:pP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P1010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" y="69276"/>
            <a:ext cx="9053136" cy="678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3357563" y="3286125"/>
            <a:ext cx="2428875" cy="19288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6649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D:\ULA\Юля работа\Учебный процесс\GEOTAR\db\GTMN0241\cimg\pictures\49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95288"/>
            <a:ext cx="7910512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1714500" y="3143250"/>
            <a:ext cx="4786313" cy="19288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0127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53340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smtClean="0">
                <a:solidFill>
                  <a:srgbClr val="FFFF00"/>
                </a:solidFill>
                <a:latin typeface="Times New Roman" pitchFamily="18" charset="0"/>
              </a:rPr>
              <a:t>Классификация КВ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1295400"/>
            <a:ext cx="5486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Кожная (интегументная) форма КВ</a:t>
            </a:r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marL="342900" indent="-342900" eaLnBrk="1" hangingPunct="1">
              <a:lnSpc>
                <a:spcPct val="75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Хроническая красная волчанка, протекающая с преимущественным поражением кожи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- Дискоидная КВ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- Диссеминированная КВ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- Центробежная эритема Биетта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ru-RU" sz="2400" b="1">
                <a:solidFill>
                  <a:srgbClr val="FFFF00"/>
                </a:solidFill>
                <a:latin typeface="Times New Roman" pitchFamily="18" charset="0"/>
              </a:rPr>
              <a:t>- Глубокая форма Капоши-Ирганга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5410200" y="1295400"/>
            <a:ext cx="37338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Системная (острая) красная волчанка.</a:t>
            </a:r>
            <a:r>
              <a:rPr lang="ru-RU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Поражает многие системы и органы(ЦНС, суставы, сосуды, сердце), а на коже и слизистых оболочках имеются полиморфные высыпания</a:t>
            </a:r>
          </a:p>
        </p:txBody>
      </p:sp>
    </p:spTree>
    <p:extLst>
      <p:ext uri="{BB962C8B-B14F-4D97-AF65-F5344CB8AC3E}">
        <p14:creationId xmlns:p14="http://schemas.microsoft.com/office/powerpoint/2010/main" val="2380665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узырч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5356"/>
            <a:ext cx="4392488" cy="657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3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Пузырч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7472"/>
            <a:ext cx="8300153" cy="60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53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Пузырч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759365" cy="626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 flipV="1">
            <a:off x="3275856" y="5301208"/>
            <a:ext cx="2592288" cy="792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4067944" y="5157192"/>
            <a:ext cx="1800200" cy="9361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699792" y="4725144"/>
            <a:ext cx="3168352" cy="136815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1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эрозиях появляются гнойно-фибринозные налёты со зловонным запахом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Поражённые 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участки на губах покрываются гнойными и кровянистыми корками. </a:t>
            </a:r>
          </a:p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 поражении гортани появляется охриплость голоса. В более редких случаях поражения слизистой оболочки носа, пузыри подсыха­ют в корки, которые затрудняют дыхание, травмируют слизистую и могут приводить к кровотечениям из носа.</a:t>
            </a:r>
          </a:p>
        </p:txBody>
      </p:sp>
    </p:spTree>
    <p:extLst>
      <p:ext uri="{BB962C8B-B14F-4D97-AF65-F5344CB8AC3E}">
        <p14:creationId xmlns:p14="http://schemas.microsoft.com/office/powerpoint/2010/main" val="384577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P1010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2" y="52619"/>
            <a:ext cx="8447856" cy="633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Прямоугольник 2"/>
          <p:cNvSpPr>
            <a:spLocks noChangeArrowheads="1"/>
          </p:cNvSpPr>
          <p:nvPr/>
        </p:nvSpPr>
        <p:spPr bwMode="auto">
          <a:xfrm>
            <a:off x="152400" y="0"/>
            <a:ext cx="8763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400" dirty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857500" y="2127414"/>
            <a:ext cx="2428875" cy="14287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 rot="596128">
            <a:off x="6417022" y="3545012"/>
            <a:ext cx="857250" cy="14287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472502" y="1698789"/>
            <a:ext cx="857250" cy="85725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450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Пузырч\Cara mengobati sariawan dengan cep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6738"/>
            <a:ext cx="8568952" cy="570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9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Пузырч\mnogoformnaja-eritema-v-polosti-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67" y="548680"/>
            <a:ext cx="8799067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8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Пузырч\Pemphigus-Vulgaris-Pictures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6" y="238275"/>
            <a:ext cx="8371276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81" y="1844824"/>
            <a:ext cx="5851437" cy="4493067"/>
          </a:xfrm>
        </p:spPr>
      </p:pic>
      <p:sp>
        <p:nvSpPr>
          <p:cNvPr id="105475" name="Прямоугольник 2"/>
          <p:cNvSpPr>
            <a:spLocks noChangeArrowheads="1"/>
          </p:cNvSpPr>
          <p:nvPr/>
        </p:nvSpPr>
        <p:spPr bwMode="auto">
          <a:xfrm>
            <a:off x="827088" y="0"/>
            <a:ext cx="748982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дальнейшем без лечения закономерно наступает поражение кожного покрова.</a:t>
            </a:r>
          </a:p>
        </p:txBody>
      </p:sp>
    </p:spTree>
    <p:extLst>
      <p:ext uri="{BB962C8B-B14F-4D97-AF65-F5344CB8AC3E}">
        <p14:creationId xmlns:p14="http://schemas.microsoft.com/office/powerpoint/2010/main" val="27220512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:\ULA\Юля работа\фотографии с работы\DSC0447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25400"/>
            <a:ext cx="51689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698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4293</Words>
  <Application>Microsoft Office PowerPoint</Application>
  <PresentationFormat>Экран (4:3)</PresentationFormat>
  <Paragraphs>513</Paragraphs>
  <Slides>186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186</vt:i4>
      </vt:variant>
    </vt:vector>
  </HeadingPairs>
  <TitlesOfParts>
    <vt:vector size="187" baseType="lpstr">
      <vt:lpstr>Горизонт</vt:lpstr>
      <vt:lpstr> Аутоиммунные заболевания  кожи c поражением слизистой оболочки полости рта</vt:lpstr>
      <vt:lpstr> </vt:lpstr>
      <vt:lpstr>Презентация PowerPoint</vt:lpstr>
      <vt:lpstr>Презентация PowerPoint</vt:lpstr>
      <vt:lpstr>    Красная волчанка (рубцующийся эритематоз)    – аутоиммунное заболевание с поражением соединительной ткани, при котором образуются антитела и иммунные комплексы, откладывающиеся в стенках мелких сосудов и под базальной мембраной эпидермиса, а также характеризующееся выраженной фоточувствительностью и эритематозными высыпаниями на коже и слизистых оболочках. </vt:lpstr>
      <vt:lpstr>    Аутоиммунный генез КВ подтверждается изменениями, проявляющимися в угнетении Т-клеточного и активизации В-клеточного иммунитета: - высокий уровень в сыворотке крови    иммуноглобулинов (IgA, IgM, IgG); - циркулирующие иммунные комплексы, антитела, в том числе к РНК и ДНК; - эндоцитоплазматические Ла- (нативная ДНК) и Ро- (денатурированная ДНК) антигены и др.</vt:lpstr>
      <vt:lpstr>Презентация PowerPoint</vt:lpstr>
      <vt:lpstr>Презентация PowerPoint</vt:lpstr>
      <vt:lpstr>Классификация КВ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диагностики СС (Н.Г.Гусева)</vt:lpstr>
      <vt:lpstr> </vt:lpstr>
      <vt:lpstr>Пузырные дерматозы</vt:lpstr>
      <vt:lpstr>Пузырные  (буллёзные) дерматозы</vt:lpstr>
      <vt:lpstr>Классификация буллёзных дерматозов: </vt:lpstr>
      <vt:lpstr>Презентация PowerPoint</vt:lpstr>
      <vt:lpstr>Презентация PowerPoint</vt:lpstr>
      <vt:lpstr>4. Наследственные пузырные дерматозы: </vt:lpstr>
      <vt:lpstr>ИСТИННАЯ  ПУЗЫРЧАТКА  (Pemphigus acantholiticus)</vt:lpstr>
      <vt:lpstr>Акантолитическая пузырчатка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Этиопатогенетические механизмы развития истинной пузырчатки:</vt:lpstr>
      <vt:lpstr>Презентация PowerPoint</vt:lpstr>
      <vt:lpstr>Десмосома состоит из белков клеточной адгезии из семейства кадгеринов и соединительных (адапторных) белков, которые соединяют их с промежуточными филаментами.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Клинические особенности </vt:lpstr>
      <vt:lpstr>Презентация PowerPoint</vt:lpstr>
      <vt:lpstr>Вульгарная пузырчатка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ФАЗЫ ТЕЧЕНИЯ ЗАБОЛЕВАНИЯ</vt:lpstr>
      <vt:lpstr>Презентация PowerPoint</vt:lpstr>
      <vt:lpstr>Презентация PowerPoint</vt:lpstr>
      <vt:lpstr>Презентация PowerPoint</vt:lpstr>
      <vt:lpstr>Патогномоничные симптомы вульгарной пузырчатки:</vt:lpstr>
      <vt:lpstr>Презентация PowerPoint</vt:lpstr>
      <vt:lpstr>Презентация PowerPoint</vt:lpstr>
      <vt:lpstr>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Цитологический метод диагностики  (ПО Тцанку): получение мазков отпечатков со дна     свежих  эрозий на коже с использованием сухих обезжиренных спиртом стёкол, которые плотно прикладывают к поверхности эрозий;  опосредованный способ - путём мягкого граттажа.</vt:lpstr>
      <vt:lpstr>Акантолитические клетки  -  Павлов С.Т., 1932;     Tzank A., 1948) </vt:lpstr>
      <vt:lpstr>Акантолитические клетки</vt:lpstr>
      <vt:lpstr>Презентация PowerPoint</vt:lpstr>
      <vt:lpstr>Презентация PowerPoint</vt:lpstr>
      <vt:lpstr>Презентация PowerPoint</vt:lpstr>
      <vt:lpstr>Презентация PowerPoint</vt:lpstr>
      <vt:lpstr>Вегетирующая пузырчатка</vt:lpstr>
      <vt:lpstr>Презентация PowerPoint</vt:lpstr>
      <vt:lpstr>Презентация PowerPoint</vt:lpstr>
      <vt:lpstr>I тип вегетирующей пузырчатки  (Neumann, 1876, классический  тип)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 тип вегетирующей пузырчатки (Hallopeau вегетирующяя пиодермия)</vt:lpstr>
      <vt:lpstr>Презентация PowerPoint</vt:lpstr>
      <vt:lpstr>Презентация PowerPoint</vt:lpstr>
      <vt:lpstr>Презентация PowerPoint</vt:lpstr>
      <vt:lpstr>Листовидная пузырчатка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Себорейная пузырчатка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Герпетиформный дерматоз Дюринга</vt:lpstr>
      <vt:lpstr>Презентация PowerPoint</vt:lpstr>
      <vt:lpstr>Презентация PowerPoint</vt:lpstr>
      <vt:lpstr>Презентация PowerPoint</vt:lpstr>
      <vt:lpstr>Клиника</vt:lpstr>
      <vt:lpstr>Клинические варианты дерматоза Дюринга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диагностики дерматоза Дюринга</vt:lpstr>
      <vt:lpstr>Дифференциальная диагностика:</vt:lpstr>
      <vt:lpstr>Терапия дерматоза Дюринга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Пузырные дерматозы</dc:title>
  <dc:creator>Admin</dc:creator>
  <cp:lastModifiedBy>Admin</cp:lastModifiedBy>
  <cp:revision>57</cp:revision>
  <dcterms:created xsi:type="dcterms:W3CDTF">2018-01-18T15:22:54Z</dcterms:created>
  <dcterms:modified xsi:type="dcterms:W3CDTF">2021-01-15T21:42:17Z</dcterms:modified>
</cp:coreProperties>
</file>